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 id="278" r:id="rId24"/>
    <p:sldId id="279" r:id="rId25"/>
    <p:sldId id="280" r:id="rId26"/>
    <p:sldId id="281" r:id="rId27"/>
    <p:sldId id="282" r:id="rId28"/>
    <p:sldId id="283" r:id="rId29"/>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6F5E07-2574-444C-9E4E-AA9745B6CDD2}" type="datetimeFigureOut">
              <a:rPr lang="da-DK" smtClean="0"/>
              <a:t>24-04-2012</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6EEAC8-D5A3-40AB-815C-DAAEC1E5234B}" type="slidenum">
              <a:rPr lang="da-DK" smtClean="0"/>
              <a:t>‹nr.›</a:t>
            </a:fld>
            <a:endParaRPr lang="da-DK"/>
          </a:p>
        </p:txBody>
      </p:sp>
    </p:spTree>
    <p:extLst>
      <p:ext uri="{BB962C8B-B14F-4D97-AF65-F5344CB8AC3E}">
        <p14:creationId xmlns:p14="http://schemas.microsoft.com/office/powerpoint/2010/main" val="2104209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2400" baseline="0" dirty="0">
              <a:latin typeface="Verdana" pitchFamily="34" charset="0"/>
            </a:endParaRPr>
          </a:p>
        </p:txBody>
      </p:sp>
      <p:sp>
        <p:nvSpPr>
          <p:cNvPr id="4" name="Pladsholder til diasnummer 3"/>
          <p:cNvSpPr>
            <a:spLocks noGrp="1"/>
          </p:cNvSpPr>
          <p:nvPr>
            <p:ph type="sldNum" sz="quarter" idx="10"/>
          </p:nvPr>
        </p:nvSpPr>
        <p:spPr/>
        <p:txBody>
          <a:bodyPr/>
          <a:lstStyle/>
          <a:p>
            <a:fld id="{826EEAC8-D5A3-40AB-815C-DAAEC1E5234B}" type="slidenum">
              <a:rPr lang="da-DK" smtClean="0"/>
              <a:t>16</a:t>
            </a:fld>
            <a:endParaRPr lang="da-DK"/>
          </a:p>
        </p:txBody>
      </p:sp>
    </p:spTree>
    <p:extLst>
      <p:ext uri="{BB962C8B-B14F-4D97-AF65-F5344CB8AC3E}">
        <p14:creationId xmlns:p14="http://schemas.microsoft.com/office/powerpoint/2010/main" val="1039837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5AE3EC20-DB67-484E-9D92-BC64FA45DC4D}" type="datetimeFigureOut">
              <a:rPr lang="da-DK" smtClean="0"/>
              <a:t>24-04-2012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E2B20BAA-8FEB-4B17-BE09-FDEB69B3C053}" type="slidenum">
              <a:rPr lang="da-DK" smtClean="0"/>
              <a:t>‹nr.›</a:t>
            </a:fld>
            <a:endParaRPr lang="da-DK"/>
          </a:p>
        </p:txBody>
      </p:sp>
    </p:spTree>
    <p:extLst>
      <p:ext uri="{BB962C8B-B14F-4D97-AF65-F5344CB8AC3E}">
        <p14:creationId xmlns:p14="http://schemas.microsoft.com/office/powerpoint/2010/main" val="2266176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5AE3EC20-DB67-484E-9D92-BC64FA45DC4D}" type="datetimeFigureOut">
              <a:rPr lang="da-DK" smtClean="0"/>
              <a:t>24-04-2012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E2B20BAA-8FEB-4B17-BE09-FDEB69B3C053}" type="slidenum">
              <a:rPr lang="da-DK" smtClean="0"/>
              <a:t>‹nr.›</a:t>
            </a:fld>
            <a:endParaRPr lang="da-DK"/>
          </a:p>
        </p:txBody>
      </p:sp>
    </p:spTree>
    <p:extLst>
      <p:ext uri="{BB962C8B-B14F-4D97-AF65-F5344CB8AC3E}">
        <p14:creationId xmlns:p14="http://schemas.microsoft.com/office/powerpoint/2010/main" val="1970815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5AE3EC20-DB67-484E-9D92-BC64FA45DC4D}" type="datetimeFigureOut">
              <a:rPr lang="da-DK" smtClean="0"/>
              <a:t>24-04-2012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E2B20BAA-8FEB-4B17-BE09-FDEB69B3C053}" type="slidenum">
              <a:rPr lang="da-DK" smtClean="0"/>
              <a:t>‹nr.›</a:t>
            </a:fld>
            <a:endParaRPr lang="da-DK"/>
          </a:p>
        </p:txBody>
      </p:sp>
    </p:spTree>
    <p:extLst>
      <p:ext uri="{BB962C8B-B14F-4D97-AF65-F5344CB8AC3E}">
        <p14:creationId xmlns:p14="http://schemas.microsoft.com/office/powerpoint/2010/main" val="240398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5AE3EC20-DB67-484E-9D92-BC64FA45DC4D}" type="datetimeFigureOut">
              <a:rPr lang="da-DK" smtClean="0"/>
              <a:t>24-04-2012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E2B20BAA-8FEB-4B17-BE09-FDEB69B3C053}" type="slidenum">
              <a:rPr lang="da-DK" smtClean="0"/>
              <a:t>‹nr.›</a:t>
            </a:fld>
            <a:endParaRPr lang="da-DK"/>
          </a:p>
        </p:txBody>
      </p:sp>
    </p:spTree>
    <p:extLst>
      <p:ext uri="{BB962C8B-B14F-4D97-AF65-F5344CB8AC3E}">
        <p14:creationId xmlns:p14="http://schemas.microsoft.com/office/powerpoint/2010/main" val="1933447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5AE3EC20-DB67-484E-9D92-BC64FA45DC4D}" type="datetimeFigureOut">
              <a:rPr lang="da-DK" smtClean="0"/>
              <a:t>24-04-2012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E2B20BAA-8FEB-4B17-BE09-FDEB69B3C053}" type="slidenum">
              <a:rPr lang="da-DK" smtClean="0"/>
              <a:t>‹nr.›</a:t>
            </a:fld>
            <a:endParaRPr lang="da-DK"/>
          </a:p>
        </p:txBody>
      </p:sp>
    </p:spTree>
    <p:extLst>
      <p:ext uri="{BB962C8B-B14F-4D97-AF65-F5344CB8AC3E}">
        <p14:creationId xmlns:p14="http://schemas.microsoft.com/office/powerpoint/2010/main" val="177255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5AE3EC20-DB67-484E-9D92-BC64FA45DC4D}" type="datetimeFigureOut">
              <a:rPr lang="da-DK" smtClean="0"/>
              <a:t>24-04-2012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E2B20BAA-8FEB-4B17-BE09-FDEB69B3C053}" type="slidenum">
              <a:rPr lang="da-DK" smtClean="0"/>
              <a:t>‹nr.›</a:t>
            </a:fld>
            <a:endParaRPr lang="da-DK"/>
          </a:p>
        </p:txBody>
      </p:sp>
    </p:spTree>
    <p:extLst>
      <p:ext uri="{BB962C8B-B14F-4D97-AF65-F5344CB8AC3E}">
        <p14:creationId xmlns:p14="http://schemas.microsoft.com/office/powerpoint/2010/main" val="3486266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5AE3EC20-DB67-484E-9D92-BC64FA45DC4D}" type="datetimeFigureOut">
              <a:rPr lang="da-DK" smtClean="0"/>
              <a:t>24-04-2012</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E2B20BAA-8FEB-4B17-BE09-FDEB69B3C053}" type="slidenum">
              <a:rPr lang="da-DK" smtClean="0"/>
              <a:t>‹nr.›</a:t>
            </a:fld>
            <a:endParaRPr lang="da-DK"/>
          </a:p>
        </p:txBody>
      </p:sp>
    </p:spTree>
    <p:extLst>
      <p:ext uri="{BB962C8B-B14F-4D97-AF65-F5344CB8AC3E}">
        <p14:creationId xmlns:p14="http://schemas.microsoft.com/office/powerpoint/2010/main" val="4194420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5AE3EC20-DB67-484E-9D92-BC64FA45DC4D}" type="datetimeFigureOut">
              <a:rPr lang="da-DK" smtClean="0"/>
              <a:t>24-04-2012</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E2B20BAA-8FEB-4B17-BE09-FDEB69B3C053}" type="slidenum">
              <a:rPr lang="da-DK" smtClean="0"/>
              <a:t>‹nr.›</a:t>
            </a:fld>
            <a:endParaRPr lang="da-DK"/>
          </a:p>
        </p:txBody>
      </p:sp>
    </p:spTree>
    <p:extLst>
      <p:ext uri="{BB962C8B-B14F-4D97-AF65-F5344CB8AC3E}">
        <p14:creationId xmlns:p14="http://schemas.microsoft.com/office/powerpoint/2010/main" val="3828793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5AE3EC20-DB67-484E-9D92-BC64FA45DC4D}" type="datetimeFigureOut">
              <a:rPr lang="da-DK" smtClean="0"/>
              <a:t>24-04-2012</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E2B20BAA-8FEB-4B17-BE09-FDEB69B3C053}" type="slidenum">
              <a:rPr lang="da-DK" smtClean="0"/>
              <a:t>‹nr.›</a:t>
            </a:fld>
            <a:endParaRPr lang="da-DK"/>
          </a:p>
        </p:txBody>
      </p:sp>
    </p:spTree>
    <p:extLst>
      <p:ext uri="{BB962C8B-B14F-4D97-AF65-F5344CB8AC3E}">
        <p14:creationId xmlns:p14="http://schemas.microsoft.com/office/powerpoint/2010/main" val="1674568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5AE3EC20-DB67-484E-9D92-BC64FA45DC4D}" type="datetimeFigureOut">
              <a:rPr lang="da-DK" smtClean="0"/>
              <a:t>24-04-2012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E2B20BAA-8FEB-4B17-BE09-FDEB69B3C053}" type="slidenum">
              <a:rPr lang="da-DK" smtClean="0"/>
              <a:t>‹nr.›</a:t>
            </a:fld>
            <a:endParaRPr lang="da-DK"/>
          </a:p>
        </p:txBody>
      </p:sp>
    </p:spTree>
    <p:extLst>
      <p:ext uri="{BB962C8B-B14F-4D97-AF65-F5344CB8AC3E}">
        <p14:creationId xmlns:p14="http://schemas.microsoft.com/office/powerpoint/2010/main" val="3398891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5AE3EC20-DB67-484E-9D92-BC64FA45DC4D}" type="datetimeFigureOut">
              <a:rPr lang="da-DK" smtClean="0"/>
              <a:t>24-04-2012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E2B20BAA-8FEB-4B17-BE09-FDEB69B3C053}" type="slidenum">
              <a:rPr lang="da-DK" smtClean="0"/>
              <a:t>‹nr.›</a:t>
            </a:fld>
            <a:endParaRPr lang="da-DK"/>
          </a:p>
        </p:txBody>
      </p:sp>
    </p:spTree>
    <p:extLst>
      <p:ext uri="{BB962C8B-B14F-4D97-AF65-F5344CB8AC3E}">
        <p14:creationId xmlns:p14="http://schemas.microsoft.com/office/powerpoint/2010/main" val="3330285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E3EC20-DB67-484E-9D92-BC64FA45DC4D}" type="datetimeFigureOut">
              <a:rPr lang="da-DK" smtClean="0"/>
              <a:t>24-04-2012</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B20BAA-8FEB-4B17-BE09-FDEB69B3C053}" type="slidenum">
              <a:rPr lang="da-DK" smtClean="0"/>
              <a:t>‹nr.›</a:t>
            </a:fld>
            <a:endParaRPr lang="da-DK"/>
          </a:p>
        </p:txBody>
      </p:sp>
    </p:spTree>
    <p:extLst>
      <p:ext uri="{BB962C8B-B14F-4D97-AF65-F5344CB8AC3E}">
        <p14:creationId xmlns:p14="http://schemas.microsoft.com/office/powerpoint/2010/main" val="1111986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smtClean="0">
                <a:latin typeface="Verdana" pitchFamily="34" charset="0"/>
                <a:ea typeface="Verdana" pitchFamily="34" charset="0"/>
                <a:cs typeface="Verdana" pitchFamily="34" charset="0"/>
              </a:rPr>
              <a:t>The </a:t>
            </a:r>
            <a:r>
              <a:rPr lang="da-DK" dirty="0" err="1" smtClean="0">
                <a:latin typeface="Verdana" pitchFamily="34" charset="0"/>
                <a:ea typeface="Verdana" pitchFamily="34" charset="0"/>
                <a:cs typeface="Verdana" pitchFamily="34" charset="0"/>
              </a:rPr>
              <a:t>Demon</a:t>
            </a:r>
            <a:r>
              <a:rPr lang="da-DK" dirty="0" smtClean="0">
                <a:latin typeface="Verdana" pitchFamily="34" charset="0"/>
                <a:ea typeface="Verdana" pitchFamily="34" charset="0"/>
                <a:cs typeface="Verdana" pitchFamily="34" charset="0"/>
              </a:rPr>
              <a:t> Lover</a:t>
            </a:r>
            <a:br>
              <a:rPr lang="da-DK" dirty="0" smtClean="0">
                <a:latin typeface="Verdana" pitchFamily="34" charset="0"/>
                <a:ea typeface="Verdana" pitchFamily="34" charset="0"/>
                <a:cs typeface="Verdana" pitchFamily="34" charset="0"/>
              </a:rPr>
            </a:br>
            <a:r>
              <a:rPr lang="da-DK" sz="2400" dirty="0" smtClean="0">
                <a:latin typeface="Verdana" pitchFamily="34" charset="0"/>
                <a:ea typeface="Verdana" pitchFamily="34" charset="0"/>
                <a:cs typeface="Verdana" pitchFamily="34" charset="0"/>
              </a:rPr>
              <a:t>(Den </a:t>
            </a:r>
            <a:r>
              <a:rPr lang="da-DK" sz="2400" dirty="0">
                <a:latin typeface="Verdana" pitchFamily="34" charset="0"/>
                <a:ea typeface="Verdana" pitchFamily="34" charset="0"/>
                <a:cs typeface="Verdana" pitchFamily="34" charset="0"/>
              </a:rPr>
              <a:t>D</a:t>
            </a:r>
            <a:r>
              <a:rPr lang="da-DK" sz="2400" dirty="0" smtClean="0">
                <a:latin typeface="Verdana" pitchFamily="34" charset="0"/>
                <a:ea typeface="Verdana" pitchFamily="34" charset="0"/>
                <a:cs typeface="Verdana" pitchFamily="34" charset="0"/>
              </a:rPr>
              <a:t>æmoniske </a:t>
            </a:r>
            <a:r>
              <a:rPr lang="da-DK" sz="2400" dirty="0">
                <a:latin typeface="Verdana" pitchFamily="34" charset="0"/>
                <a:ea typeface="Verdana" pitchFamily="34" charset="0"/>
                <a:cs typeface="Verdana" pitchFamily="34" charset="0"/>
              </a:rPr>
              <a:t>E</a:t>
            </a:r>
            <a:r>
              <a:rPr lang="da-DK" sz="2400" dirty="0" smtClean="0">
                <a:latin typeface="Verdana" pitchFamily="34" charset="0"/>
                <a:ea typeface="Verdana" pitchFamily="34" charset="0"/>
                <a:cs typeface="Verdana" pitchFamily="34" charset="0"/>
              </a:rPr>
              <a:t>lsker)</a:t>
            </a:r>
            <a:endParaRPr lang="da-DK" sz="2400" dirty="0">
              <a:latin typeface="Verdana" pitchFamily="34" charset="0"/>
              <a:ea typeface="Verdana" pitchFamily="34" charset="0"/>
              <a:cs typeface="Verdana" pitchFamily="34" charset="0"/>
            </a:endParaRPr>
          </a:p>
        </p:txBody>
      </p:sp>
      <p:sp>
        <p:nvSpPr>
          <p:cNvPr id="3" name="Undertitel 2"/>
          <p:cNvSpPr>
            <a:spLocks noGrp="1"/>
          </p:cNvSpPr>
          <p:nvPr>
            <p:ph type="subTitle" idx="1"/>
          </p:nvPr>
        </p:nvSpPr>
        <p:spPr/>
        <p:txBody>
          <a:bodyPr>
            <a:normAutofit/>
          </a:bodyPr>
          <a:lstStyle/>
          <a:p>
            <a:endParaRPr lang="da-DK" sz="1800" dirty="0" smtClean="0">
              <a:latin typeface="Verdana" pitchFamily="34" charset="0"/>
              <a:ea typeface="Verdana" pitchFamily="34" charset="0"/>
              <a:cs typeface="Verdana" pitchFamily="34" charset="0"/>
            </a:endParaRPr>
          </a:p>
          <a:p>
            <a:r>
              <a:rPr lang="da-DK" sz="1800" dirty="0" smtClean="0">
                <a:latin typeface="Verdana" pitchFamily="34" charset="0"/>
                <a:ea typeface="Verdana" pitchFamily="34" charset="0"/>
                <a:cs typeface="Verdana" pitchFamily="34" charset="0"/>
              </a:rPr>
              <a:t>Kristine Gazel</a:t>
            </a:r>
          </a:p>
          <a:p>
            <a:r>
              <a:rPr lang="da-DK" sz="1800" dirty="0" smtClean="0">
                <a:latin typeface="Verdana" pitchFamily="34" charset="0"/>
                <a:ea typeface="Verdana" pitchFamily="34" charset="0"/>
                <a:cs typeface="Verdana" pitchFamily="34" charset="0"/>
              </a:rPr>
              <a:t>Det 2-årige kursus i Analytisk Psykoterapi</a:t>
            </a:r>
          </a:p>
          <a:p>
            <a:r>
              <a:rPr lang="da-DK" sz="1800" dirty="0" smtClean="0">
                <a:latin typeface="Verdana" pitchFamily="34" charset="0"/>
                <a:ea typeface="Verdana" pitchFamily="34" charset="0"/>
                <a:cs typeface="Verdana" pitchFamily="34" charset="0"/>
              </a:rPr>
              <a:t>Frederikshøj, April 2012</a:t>
            </a:r>
            <a:endParaRPr lang="da-DK" sz="18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229130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Verdana" pitchFamily="34" charset="0"/>
              </a:rPr>
              <a:t>Konstellationen III</a:t>
            </a:r>
            <a:endParaRPr lang="da-DK" dirty="0">
              <a:latin typeface="Verdana" pitchFamily="34" charset="0"/>
            </a:endParaRPr>
          </a:p>
        </p:txBody>
      </p:sp>
      <p:sp>
        <p:nvSpPr>
          <p:cNvPr id="3" name="Pladsholder til indhold 2"/>
          <p:cNvSpPr>
            <a:spLocks noGrp="1"/>
          </p:cNvSpPr>
          <p:nvPr>
            <p:ph idx="1"/>
          </p:nvPr>
        </p:nvSpPr>
        <p:spPr/>
        <p:txBody>
          <a:bodyPr>
            <a:normAutofit lnSpcReduction="10000"/>
          </a:bodyPr>
          <a:lstStyle/>
          <a:p>
            <a:r>
              <a:rPr lang="da-DK" sz="2400" dirty="0" smtClean="0">
                <a:latin typeface="Verdana" pitchFamily="34" charset="0"/>
                <a:ea typeface="Verdana" pitchFamily="34" charset="0"/>
                <a:cs typeface="Verdana" pitchFamily="34" charset="0"/>
              </a:rPr>
              <a:t>Faderen er frygtet og/eller idealiseret.</a:t>
            </a:r>
          </a:p>
          <a:p>
            <a:endParaRPr lang="da-DK" sz="2400" dirty="0" smtClean="0">
              <a:latin typeface="Verdana" pitchFamily="34" charset="0"/>
              <a:ea typeface="Verdana" pitchFamily="34" charset="0"/>
              <a:cs typeface="Verdana" pitchFamily="34" charset="0"/>
            </a:endParaRPr>
          </a:p>
          <a:p>
            <a:r>
              <a:rPr lang="da-DK" sz="2400" dirty="0" smtClean="0">
                <a:latin typeface="Verdana" pitchFamily="34" charset="0"/>
                <a:ea typeface="Verdana" pitchFamily="34" charset="0"/>
                <a:cs typeface="Verdana" pitchFamily="34" charset="0"/>
              </a:rPr>
              <a:t>Ofte fraværende gennem død, arbejde eller  misbrug.</a:t>
            </a:r>
          </a:p>
          <a:p>
            <a:endParaRPr lang="da-DK" sz="2400" dirty="0" smtClean="0">
              <a:latin typeface="Verdana" pitchFamily="34" charset="0"/>
              <a:ea typeface="Verdana" pitchFamily="34" charset="0"/>
              <a:cs typeface="Verdana" pitchFamily="34" charset="0"/>
            </a:endParaRPr>
          </a:p>
          <a:p>
            <a:r>
              <a:rPr lang="da-DK" sz="2400" dirty="0" smtClean="0">
                <a:latin typeface="Verdana" pitchFamily="34" charset="0"/>
                <a:ea typeface="Verdana" pitchFamily="34" charset="0"/>
                <a:cs typeface="Verdana" pitchFamily="34" charset="0"/>
              </a:rPr>
              <a:t>Datteren har båret faderens </a:t>
            </a:r>
            <a:r>
              <a:rPr lang="da-DK" sz="2400" dirty="0" err="1" smtClean="0">
                <a:latin typeface="Verdana" pitchFamily="34" charset="0"/>
                <a:ea typeface="Verdana" pitchFamily="34" charset="0"/>
                <a:cs typeface="Verdana" pitchFamily="34" charset="0"/>
              </a:rPr>
              <a:t>Anima</a:t>
            </a:r>
            <a:r>
              <a:rPr lang="da-DK" sz="2400" dirty="0" smtClean="0">
                <a:latin typeface="Verdana" pitchFamily="34" charset="0"/>
                <a:ea typeface="Verdana" pitchFamily="34" charset="0"/>
                <a:cs typeface="Verdana" pitchFamily="34" charset="0"/>
              </a:rPr>
              <a:t> og hendes feminine er dermed formet af hans ubevidste kvindelige træk.</a:t>
            </a:r>
          </a:p>
          <a:p>
            <a:endParaRPr lang="da-DK" sz="2400" dirty="0" smtClean="0">
              <a:latin typeface="Verdana" pitchFamily="34" charset="0"/>
              <a:ea typeface="Verdana" pitchFamily="34" charset="0"/>
              <a:cs typeface="Verdana" pitchFamily="34" charset="0"/>
            </a:endParaRPr>
          </a:p>
          <a:p>
            <a:r>
              <a:rPr lang="da-DK" sz="2400" dirty="0" smtClean="0">
                <a:latin typeface="Verdana" pitchFamily="34" charset="0"/>
                <a:ea typeface="Verdana" pitchFamily="34" charset="0"/>
                <a:cs typeface="Verdana" pitchFamily="34" charset="0"/>
              </a:rPr>
              <a:t>Hun overtager hans (ubevidste) mål, idealer og trang til perfektionisme.</a:t>
            </a:r>
          </a:p>
          <a:p>
            <a:endParaRPr lang="da-DK" dirty="0"/>
          </a:p>
        </p:txBody>
      </p:sp>
    </p:spTree>
    <p:extLst>
      <p:ext uri="{BB962C8B-B14F-4D97-AF65-F5344CB8AC3E}">
        <p14:creationId xmlns:p14="http://schemas.microsoft.com/office/powerpoint/2010/main" val="2197545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latin typeface="Verdana" pitchFamily="34" charset="0"/>
                <a:ea typeface="Verdana" pitchFamily="34" charset="0"/>
                <a:cs typeface="Verdana" pitchFamily="34" charset="0"/>
              </a:rPr>
              <a:t>Konstellationen IV</a:t>
            </a:r>
            <a:endParaRPr lang="da-DK" dirty="0">
              <a:latin typeface="Verdana" pitchFamily="34" charset="0"/>
              <a:ea typeface="Verdana" pitchFamily="34" charset="0"/>
              <a:cs typeface="Verdana" pitchFamily="34" charset="0"/>
            </a:endParaRPr>
          </a:p>
        </p:txBody>
      </p:sp>
      <p:sp>
        <p:nvSpPr>
          <p:cNvPr id="3" name="Pladsholder til indhold 2"/>
          <p:cNvSpPr>
            <a:spLocks noGrp="1"/>
          </p:cNvSpPr>
          <p:nvPr>
            <p:ph idx="1"/>
          </p:nvPr>
        </p:nvSpPr>
        <p:spPr/>
        <p:txBody>
          <a:bodyPr>
            <a:normAutofit fontScale="92500" lnSpcReduction="10000"/>
          </a:bodyPr>
          <a:lstStyle/>
          <a:p>
            <a:r>
              <a:rPr lang="da-DK" sz="2600" dirty="0" smtClean="0">
                <a:latin typeface="Verdana" pitchFamily="34" charset="0"/>
                <a:ea typeface="Verdana" pitchFamily="34" charset="0"/>
                <a:cs typeface="Verdana" pitchFamily="34" charset="0"/>
              </a:rPr>
              <a:t>Moderen ses som en rival eller som værende fraværende.</a:t>
            </a:r>
          </a:p>
          <a:p>
            <a:endParaRPr lang="da-DK" sz="2600" dirty="0" smtClean="0">
              <a:latin typeface="Verdana" pitchFamily="34" charset="0"/>
              <a:ea typeface="Verdana" pitchFamily="34" charset="0"/>
              <a:cs typeface="Verdana" pitchFamily="34" charset="0"/>
            </a:endParaRPr>
          </a:p>
          <a:p>
            <a:r>
              <a:rPr lang="da-DK" sz="2600" dirty="0" smtClean="0">
                <a:latin typeface="Verdana" pitchFamily="34" charset="0"/>
                <a:ea typeface="Verdana" pitchFamily="34" charset="0"/>
                <a:cs typeface="Verdana" pitchFamily="34" charset="0"/>
              </a:rPr>
              <a:t>Relationen mellem fader og datter er psykologisk set incestuøs.</a:t>
            </a:r>
          </a:p>
          <a:p>
            <a:endParaRPr lang="da-DK" sz="2600" dirty="0" smtClean="0">
              <a:latin typeface="Verdana" pitchFamily="34" charset="0"/>
              <a:ea typeface="Verdana" pitchFamily="34" charset="0"/>
              <a:cs typeface="Verdana" pitchFamily="34" charset="0"/>
            </a:endParaRPr>
          </a:p>
          <a:p>
            <a:r>
              <a:rPr lang="da-DK" sz="2600" dirty="0" smtClean="0">
                <a:latin typeface="Verdana" pitchFamily="34" charset="0"/>
                <a:ea typeface="Verdana" pitchFamily="34" charset="0"/>
                <a:cs typeface="Verdana" pitchFamily="34" charset="0"/>
              </a:rPr>
              <a:t>Split mellem kærlighed og seksualitet.</a:t>
            </a:r>
          </a:p>
          <a:p>
            <a:endParaRPr lang="da-DK" sz="2600" dirty="0" smtClean="0">
              <a:latin typeface="Verdana" pitchFamily="34" charset="0"/>
              <a:ea typeface="Verdana" pitchFamily="34" charset="0"/>
              <a:cs typeface="Verdana" pitchFamily="34" charset="0"/>
            </a:endParaRPr>
          </a:p>
          <a:p>
            <a:r>
              <a:rPr lang="da-DK" sz="2600" dirty="0" smtClean="0">
                <a:latin typeface="Verdana" pitchFamily="34" charset="0"/>
                <a:ea typeface="Verdana" pitchFamily="34" charset="0"/>
                <a:cs typeface="Verdana" pitchFamily="34" charset="0"/>
              </a:rPr>
              <a:t>Hun drømmer om sit internaliserede billede af ”elskeren”, men er i realiteten ubevidst om sin egen seksualitet</a:t>
            </a:r>
            <a:r>
              <a:rPr lang="da-DK" dirty="0" smtClean="0"/>
              <a:t>. </a:t>
            </a:r>
          </a:p>
        </p:txBody>
      </p:sp>
    </p:spTree>
    <p:extLst>
      <p:ext uri="{BB962C8B-B14F-4D97-AF65-F5344CB8AC3E}">
        <p14:creationId xmlns:p14="http://schemas.microsoft.com/office/powerpoint/2010/main" val="1732735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Verdana" pitchFamily="34" charset="0"/>
                <a:ea typeface="Verdana" pitchFamily="34" charset="0"/>
                <a:cs typeface="Verdana" pitchFamily="34" charset="0"/>
              </a:rPr>
              <a:t>Konstellationen</a:t>
            </a:r>
            <a:r>
              <a:rPr lang="da-DK" dirty="0" smtClean="0"/>
              <a:t> V</a:t>
            </a:r>
            <a:endParaRPr lang="da-DK" dirty="0"/>
          </a:p>
        </p:txBody>
      </p:sp>
      <p:sp>
        <p:nvSpPr>
          <p:cNvPr id="3" name="Pladsholder til indhold 2"/>
          <p:cNvSpPr>
            <a:spLocks noGrp="1"/>
          </p:cNvSpPr>
          <p:nvPr>
            <p:ph idx="1"/>
          </p:nvPr>
        </p:nvSpPr>
        <p:spPr/>
        <p:txBody>
          <a:bodyPr>
            <a:normAutofit lnSpcReduction="10000"/>
          </a:bodyPr>
          <a:lstStyle/>
          <a:p>
            <a:r>
              <a:rPr lang="da-DK" sz="2400" dirty="0" smtClean="0">
                <a:latin typeface="Verdana" pitchFamily="34" charset="0"/>
                <a:ea typeface="Verdana" pitchFamily="34" charset="0"/>
                <a:cs typeface="Verdana" pitchFamily="34" charset="0"/>
              </a:rPr>
              <a:t>Hun bliver ”</a:t>
            </a:r>
            <a:r>
              <a:rPr lang="da-DK" sz="2400" dirty="0" err="1" smtClean="0">
                <a:latin typeface="Verdana" pitchFamily="34" charset="0"/>
                <a:ea typeface="Verdana" pitchFamily="34" charset="0"/>
                <a:cs typeface="Verdana" pitchFamily="34" charset="0"/>
              </a:rPr>
              <a:t>for-elsket</a:t>
            </a:r>
            <a:r>
              <a:rPr lang="da-DK" sz="2400" dirty="0" smtClean="0">
                <a:latin typeface="Verdana" pitchFamily="34" charset="0"/>
                <a:ea typeface="Verdana" pitchFamily="34" charset="0"/>
                <a:cs typeface="Verdana" pitchFamily="34" charset="0"/>
              </a:rPr>
              <a:t>” i mænd, og skaber urealistiske fantasier om dem.</a:t>
            </a:r>
          </a:p>
          <a:p>
            <a:endParaRPr lang="da-DK" sz="2400" dirty="0" smtClean="0">
              <a:latin typeface="Verdana" pitchFamily="34" charset="0"/>
              <a:ea typeface="Verdana" pitchFamily="34" charset="0"/>
              <a:cs typeface="Verdana" pitchFamily="34" charset="0"/>
            </a:endParaRPr>
          </a:p>
          <a:p>
            <a:r>
              <a:rPr lang="da-DK" sz="2400" dirty="0" smtClean="0">
                <a:latin typeface="Verdana" pitchFamily="34" charset="0"/>
                <a:ea typeface="Verdana" pitchFamily="34" charset="0"/>
                <a:cs typeface="Verdana" pitchFamily="34" charset="0"/>
              </a:rPr>
              <a:t>Der sker flere psykologiske splits; mellem fantasi/realitet, kærlighed/seksualitet, bevidsthed/krop.</a:t>
            </a:r>
          </a:p>
          <a:p>
            <a:endParaRPr lang="da-DK" sz="2400" dirty="0" smtClean="0">
              <a:latin typeface="Verdana" pitchFamily="34" charset="0"/>
              <a:ea typeface="Verdana" pitchFamily="34" charset="0"/>
              <a:cs typeface="Verdana" pitchFamily="34" charset="0"/>
            </a:endParaRPr>
          </a:p>
          <a:p>
            <a:r>
              <a:rPr lang="da-DK" sz="2400" dirty="0" smtClean="0">
                <a:latin typeface="Verdana" pitchFamily="34" charset="0"/>
                <a:ea typeface="Verdana" pitchFamily="34" charset="0"/>
                <a:cs typeface="Verdana" pitchFamily="34" charset="0"/>
              </a:rPr>
              <a:t>Det er netop på grund af disse splits at ”elskeren” bliver dæmonisk og destruktiv.</a:t>
            </a:r>
          </a:p>
          <a:p>
            <a:endParaRPr lang="da-DK" sz="2400" dirty="0" smtClean="0">
              <a:latin typeface="Verdana" pitchFamily="34" charset="0"/>
              <a:ea typeface="Verdana" pitchFamily="34" charset="0"/>
              <a:cs typeface="Verdana" pitchFamily="34" charset="0"/>
            </a:endParaRPr>
          </a:p>
          <a:p>
            <a:r>
              <a:rPr lang="da-DK" sz="2400" dirty="0" smtClean="0">
                <a:latin typeface="Verdana" pitchFamily="34" charset="0"/>
                <a:ea typeface="Verdana" pitchFamily="34" charset="0"/>
                <a:cs typeface="Verdana" pitchFamily="34" charset="0"/>
              </a:rPr>
              <a:t>Hun bliver ude af stand til at relatere til en konkret mand, fordi hun idoliserer ham.</a:t>
            </a:r>
            <a:endParaRPr lang="da-DK"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877769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Verdana" pitchFamily="34" charset="0"/>
                <a:ea typeface="Verdana" pitchFamily="34" charset="0"/>
                <a:cs typeface="Verdana" pitchFamily="34" charset="0"/>
              </a:rPr>
              <a:t>Konstellationen VI</a:t>
            </a:r>
            <a:endParaRPr lang="da-DK" dirty="0">
              <a:latin typeface="Verdana" pitchFamily="34" charset="0"/>
              <a:ea typeface="Verdana" pitchFamily="34" charset="0"/>
              <a:cs typeface="Verdana" pitchFamily="34" charset="0"/>
            </a:endParaRPr>
          </a:p>
        </p:txBody>
      </p:sp>
      <p:sp>
        <p:nvSpPr>
          <p:cNvPr id="3" name="Pladsholder til indhold 2"/>
          <p:cNvSpPr>
            <a:spLocks noGrp="1"/>
          </p:cNvSpPr>
          <p:nvPr>
            <p:ph idx="1"/>
          </p:nvPr>
        </p:nvSpPr>
        <p:spPr/>
        <p:txBody>
          <a:bodyPr>
            <a:normAutofit lnSpcReduction="10000"/>
          </a:bodyPr>
          <a:lstStyle/>
          <a:p>
            <a:r>
              <a:rPr lang="da-DK" sz="2400" dirty="0" err="1" smtClean="0">
                <a:latin typeface="Verdana" pitchFamily="34" charset="0"/>
                <a:ea typeface="Verdana" pitchFamily="34" charset="0"/>
                <a:cs typeface="Verdana" pitchFamily="34" charset="0"/>
              </a:rPr>
              <a:t>Trickster</a:t>
            </a:r>
            <a:r>
              <a:rPr lang="da-DK" sz="2400" dirty="0" smtClean="0">
                <a:latin typeface="Verdana" pitchFamily="34" charset="0"/>
                <a:ea typeface="Verdana" pitchFamily="34" charset="0"/>
                <a:cs typeface="Verdana" pitchFamily="34" charset="0"/>
              </a:rPr>
              <a:t>-kvaliteter – Dobbelthed.</a:t>
            </a:r>
          </a:p>
          <a:p>
            <a:endParaRPr lang="da-DK" sz="2400" dirty="0" smtClean="0">
              <a:latin typeface="Verdana" pitchFamily="34" charset="0"/>
              <a:ea typeface="Verdana" pitchFamily="34" charset="0"/>
              <a:cs typeface="Verdana" pitchFamily="34" charset="0"/>
            </a:endParaRPr>
          </a:p>
          <a:p>
            <a:r>
              <a:rPr lang="da-DK" sz="2400" dirty="0" smtClean="0">
                <a:latin typeface="Verdana" pitchFamily="34" charset="0"/>
                <a:ea typeface="Verdana" pitchFamily="34" charset="0"/>
                <a:cs typeface="Verdana" pitchFamily="34" charset="0"/>
              </a:rPr>
              <a:t>Den perfekte brudgom - men måske blot en lille dreng, der selv har brug for en mor … Hvorefter historien gentager sig.</a:t>
            </a:r>
          </a:p>
          <a:p>
            <a:endParaRPr lang="da-DK" sz="2400" dirty="0" smtClean="0">
              <a:latin typeface="Verdana" pitchFamily="34" charset="0"/>
              <a:ea typeface="Verdana" pitchFamily="34" charset="0"/>
              <a:cs typeface="Verdana" pitchFamily="34" charset="0"/>
            </a:endParaRPr>
          </a:p>
          <a:p>
            <a:r>
              <a:rPr lang="da-DK" sz="2400" dirty="0" smtClean="0">
                <a:latin typeface="Verdana" pitchFamily="34" charset="0"/>
                <a:ea typeface="Verdana" pitchFamily="34" charset="0"/>
                <a:cs typeface="Verdana" pitchFamily="34" charset="0"/>
              </a:rPr>
              <a:t>Døds-ægteskab (</a:t>
            </a:r>
            <a:r>
              <a:rPr lang="da-DK" sz="2400" dirty="0" err="1" smtClean="0">
                <a:latin typeface="Verdana" pitchFamily="34" charset="0"/>
                <a:ea typeface="Verdana" pitchFamily="34" charset="0"/>
                <a:cs typeface="Verdana" pitchFamily="34" charset="0"/>
              </a:rPr>
              <a:t>Death-marriage</a:t>
            </a:r>
            <a:r>
              <a:rPr lang="da-DK" sz="2400" dirty="0" smtClean="0">
                <a:latin typeface="Verdana" pitchFamily="34" charset="0"/>
                <a:ea typeface="Verdana" pitchFamily="34" charset="0"/>
                <a:cs typeface="Verdana" pitchFamily="34" charset="0"/>
              </a:rPr>
              <a:t>):</a:t>
            </a:r>
          </a:p>
          <a:p>
            <a:endParaRPr lang="da-DK" sz="2400" dirty="0">
              <a:latin typeface="Verdana" pitchFamily="34" charset="0"/>
              <a:ea typeface="Verdana" pitchFamily="34" charset="0"/>
              <a:cs typeface="Verdana" pitchFamily="34" charset="0"/>
            </a:endParaRPr>
          </a:p>
          <a:p>
            <a:r>
              <a:rPr lang="da-DK" sz="2400" dirty="0">
                <a:latin typeface="Verdana" pitchFamily="34" charset="0"/>
                <a:ea typeface="Verdana" pitchFamily="34" charset="0"/>
                <a:cs typeface="Verdana" pitchFamily="34" charset="0"/>
              </a:rPr>
              <a:t>Hun investerer så megen energi i dette billede,  at hun risikerer at blive dræbt, emotionelt, kreativt </a:t>
            </a:r>
            <a:r>
              <a:rPr lang="da-DK" sz="2400" dirty="0" smtClean="0">
                <a:latin typeface="Verdana" pitchFamily="34" charset="0"/>
                <a:ea typeface="Verdana" pitchFamily="34" charset="0"/>
                <a:cs typeface="Verdana" pitchFamily="34" charset="0"/>
              </a:rPr>
              <a:t>- eller </a:t>
            </a:r>
            <a:r>
              <a:rPr lang="da-DK" sz="2400" dirty="0">
                <a:latin typeface="Verdana" pitchFamily="34" charset="0"/>
                <a:ea typeface="Verdana" pitchFamily="34" charset="0"/>
                <a:cs typeface="Verdana" pitchFamily="34" charset="0"/>
              </a:rPr>
              <a:t>helt </a:t>
            </a:r>
            <a:r>
              <a:rPr lang="da-DK" sz="2400" dirty="0" smtClean="0">
                <a:latin typeface="Verdana" pitchFamily="34" charset="0"/>
                <a:ea typeface="Verdana" pitchFamily="34" charset="0"/>
                <a:cs typeface="Verdana" pitchFamily="34" charset="0"/>
              </a:rPr>
              <a:t>konkret. </a:t>
            </a:r>
            <a:endParaRPr lang="da-DK" sz="2400" dirty="0">
              <a:latin typeface="Verdana" pitchFamily="34" charset="0"/>
              <a:ea typeface="Verdana" pitchFamily="34" charset="0"/>
              <a:cs typeface="Verdana" pitchFamily="34" charset="0"/>
            </a:endParaRPr>
          </a:p>
          <a:p>
            <a:endParaRPr lang="da-DK"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110962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Verdana" pitchFamily="34" charset="0"/>
                <a:ea typeface="Verdana" pitchFamily="34" charset="0"/>
                <a:cs typeface="Verdana" pitchFamily="34" charset="0"/>
              </a:rPr>
              <a:t>Konstellationen VII</a:t>
            </a:r>
            <a:endParaRPr lang="da-DK" dirty="0">
              <a:latin typeface="Verdana" pitchFamily="34" charset="0"/>
              <a:ea typeface="Verdana" pitchFamily="34" charset="0"/>
              <a:cs typeface="Verdana" pitchFamily="34" charset="0"/>
            </a:endParaRPr>
          </a:p>
        </p:txBody>
      </p:sp>
      <p:sp>
        <p:nvSpPr>
          <p:cNvPr id="3" name="Pladsholder til indhold 2"/>
          <p:cNvSpPr>
            <a:spLocks noGrp="1"/>
          </p:cNvSpPr>
          <p:nvPr>
            <p:ph idx="1"/>
          </p:nvPr>
        </p:nvSpPr>
        <p:spPr/>
        <p:txBody>
          <a:bodyPr>
            <a:noAutofit/>
          </a:bodyPr>
          <a:lstStyle/>
          <a:p>
            <a:r>
              <a:rPr lang="da-DK" sz="2400" dirty="0" smtClean="0">
                <a:latin typeface="Verdana" pitchFamily="34" charset="0"/>
                <a:ea typeface="Verdana" pitchFamily="34" charset="0"/>
                <a:cs typeface="Verdana" pitchFamily="34" charset="0"/>
              </a:rPr>
              <a:t>Enten af den energi som bindes i det psykiske billede af Den dæmoniske elsker eller </a:t>
            </a:r>
            <a:r>
              <a:rPr lang="da-DK" sz="2400" dirty="0">
                <a:latin typeface="Verdana" pitchFamily="34" charset="0"/>
                <a:ea typeface="Verdana" pitchFamily="34" charset="0"/>
                <a:cs typeface="Verdana" pitchFamily="34" charset="0"/>
              </a:rPr>
              <a:t>af den konkrete </a:t>
            </a:r>
            <a:r>
              <a:rPr lang="da-DK" sz="2400" dirty="0" smtClean="0">
                <a:latin typeface="Verdana" pitchFamily="34" charset="0"/>
                <a:ea typeface="Verdana" pitchFamily="34" charset="0"/>
                <a:cs typeface="Verdana" pitchFamily="34" charset="0"/>
              </a:rPr>
              <a:t>mand, som hun ikke ser klart.</a:t>
            </a:r>
          </a:p>
          <a:p>
            <a:endParaRPr lang="da-DK" sz="2400" dirty="0" smtClean="0">
              <a:latin typeface="Verdana" pitchFamily="34" charset="0"/>
              <a:ea typeface="Verdana" pitchFamily="34" charset="0"/>
              <a:cs typeface="Verdana" pitchFamily="34" charset="0"/>
            </a:endParaRPr>
          </a:p>
          <a:p>
            <a:r>
              <a:rPr lang="da-DK" sz="2400" dirty="0" smtClean="0">
                <a:latin typeface="Verdana" pitchFamily="34" charset="0"/>
                <a:ea typeface="Verdana" pitchFamily="34" charset="0"/>
                <a:cs typeface="Verdana" pitchFamily="34" charset="0"/>
              </a:rPr>
              <a:t>Hun har mistet kontakten til sin feminine kerne og instinkter.</a:t>
            </a:r>
          </a:p>
          <a:p>
            <a:pPr marL="0" indent="0">
              <a:buNone/>
            </a:pPr>
            <a:endParaRPr lang="da-DK" sz="2400" dirty="0" smtClean="0">
              <a:latin typeface="Verdana" pitchFamily="34" charset="0"/>
              <a:ea typeface="Verdana" pitchFamily="34" charset="0"/>
              <a:cs typeface="Verdana" pitchFamily="34" charset="0"/>
            </a:endParaRPr>
          </a:p>
          <a:p>
            <a:pPr marL="0" indent="0">
              <a:buNone/>
            </a:pPr>
            <a:r>
              <a:rPr lang="en-US" sz="1800" i="1" dirty="0" smtClean="0">
                <a:latin typeface="Verdana" pitchFamily="34" charset="0"/>
                <a:ea typeface="Verdana" pitchFamily="34" charset="0"/>
                <a:cs typeface="Verdana" pitchFamily="34" charset="0"/>
              </a:rPr>
              <a:t>The </a:t>
            </a:r>
            <a:r>
              <a:rPr lang="en-US" sz="1800" i="1" dirty="0">
                <a:latin typeface="Verdana" pitchFamily="34" charset="0"/>
                <a:ea typeface="Verdana" pitchFamily="34" charset="0"/>
                <a:cs typeface="Verdana" pitchFamily="34" charset="0"/>
              </a:rPr>
              <a:t>strength she projects onto her demon lover is no longer available to her. In fact the projection drains her, leaving her fragile, physically and emotionally.” </a:t>
            </a:r>
            <a:r>
              <a:rPr lang="en-US" sz="1800" i="1" dirty="0" smtClean="0">
                <a:latin typeface="Verdana" pitchFamily="34" charset="0"/>
                <a:ea typeface="Verdana" pitchFamily="34" charset="0"/>
                <a:cs typeface="Verdana" pitchFamily="34" charset="0"/>
              </a:rPr>
              <a:t>(Woodman p</a:t>
            </a:r>
            <a:r>
              <a:rPr lang="en-US" sz="1800" i="1" dirty="0">
                <a:latin typeface="Verdana" pitchFamily="34" charset="0"/>
                <a:ea typeface="Verdana" pitchFamily="34" charset="0"/>
                <a:cs typeface="Verdana" pitchFamily="34" charset="0"/>
              </a:rPr>
              <a:t>. 136)</a:t>
            </a:r>
            <a:endParaRPr lang="da-DK" sz="1800" i="1" dirty="0">
              <a:latin typeface="Verdana" pitchFamily="34" charset="0"/>
              <a:ea typeface="Verdana" pitchFamily="34" charset="0"/>
              <a:cs typeface="Verdana" pitchFamily="34" charset="0"/>
            </a:endParaRPr>
          </a:p>
          <a:p>
            <a:endParaRPr lang="da-DK" sz="18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19203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Verdana" pitchFamily="34" charset="0"/>
                <a:ea typeface="Verdana" pitchFamily="34" charset="0"/>
                <a:cs typeface="Verdana" pitchFamily="34" charset="0"/>
              </a:rPr>
              <a:t>Konstellationen VIII</a:t>
            </a:r>
            <a:endParaRPr lang="da-DK" dirty="0">
              <a:latin typeface="Verdana" pitchFamily="34" charset="0"/>
              <a:ea typeface="Verdana" pitchFamily="34" charset="0"/>
              <a:cs typeface="Verdana" pitchFamily="34" charset="0"/>
            </a:endParaRPr>
          </a:p>
        </p:txBody>
      </p:sp>
      <p:sp>
        <p:nvSpPr>
          <p:cNvPr id="3" name="Pladsholder til indhold 2"/>
          <p:cNvSpPr>
            <a:spLocks noGrp="1"/>
          </p:cNvSpPr>
          <p:nvPr>
            <p:ph idx="1"/>
          </p:nvPr>
        </p:nvSpPr>
        <p:spPr/>
        <p:txBody>
          <a:bodyPr>
            <a:normAutofit/>
          </a:bodyPr>
          <a:lstStyle/>
          <a:p>
            <a:r>
              <a:rPr lang="da-DK" sz="2400" dirty="0" smtClean="0">
                <a:latin typeface="Verdana" pitchFamily="34" charset="0"/>
                <a:ea typeface="Verdana" pitchFamily="34" charset="0"/>
                <a:cs typeface="Verdana" pitchFamily="34" charset="0"/>
              </a:rPr>
              <a:t>Kvinden er fanget mellem moderens negative </a:t>
            </a:r>
            <a:r>
              <a:rPr lang="da-DK" sz="2400" dirty="0" err="1" smtClean="0">
                <a:latin typeface="Verdana" pitchFamily="34" charset="0"/>
                <a:ea typeface="Verdana" pitchFamily="34" charset="0"/>
                <a:cs typeface="Verdana" pitchFamily="34" charset="0"/>
              </a:rPr>
              <a:t>Animus</a:t>
            </a:r>
            <a:r>
              <a:rPr lang="da-DK" sz="2400" dirty="0" smtClean="0">
                <a:latin typeface="Verdana" pitchFamily="34" charset="0"/>
                <a:ea typeface="Verdana" pitchFamily="34" charset="0"/>
                <a:cs typeface="Verdana" pitchFamily="34" charset="0"/>
              </a:rPr>
              <a:t> og faderens perfekte </a:t>
            </a:r>
            <a:r>
              <a:rPr lang="da-DK" sz="2400" dirty="0" err="1">
                <a:latin typeface="Verdana" pitchFamily="34" charset="0"/>
                <a:ea typeface="Verdana" pitchFamily="34" charset="0"/>
                <a:cs typeface="Verdana" pitchFamily="34" charset="0"/>
              </a:rPr>
              <a:t>A</a:t>
            </a:r>
            <a:r>
              <a:rPr lang="da-DK" sz="2400" dirty="0" err="1" smtClean="0">
                <a:latin typeface="Verdana" pitchFamily="34" charset="0"/>
                <a:ea typeface="Verdana" pitchFamily="34" charset="0"/>
                <a:cs typeface="Verdana" pitchFamily="34" charset="0"/>
              </a:rPr>
              <a:t>nima</a:t>
            </a:r>
            <a:r>
              <a:rPr lang="da-DK" sz="2400" dirty="0" smtClean="0">
                <a:latin typeface="Verdana" pitchFamily="34" charset="0"/>
                <a:ea typeface="Verdana" pitchFamily="34" charset="0"/>
                <a:cs typeface="Verdana" pitchFamily="34" charset="0"/>
              </a:rPr>
              <a:t>.</a:t>
            </a:r>
          </a:p>
          <a:p>
            <a:endParaRPr lang="da-DK" sz="2400" dirty="0" smtClean="0">
              <a:latin typeface="Verdana" pitchFamily="34" charset="0"/>
              <a:ea typeface="Verdana" pitchFamily="34" charset="0"/>
              <a:cs typeface="Verdana" pitchFamily="34" charset="0"/>
            </a:endParaRPr>
          </a:p>
          <a:p>
            <a:r>
              <a:rPr lang="da-DK" sz="2400" dirty="0" smtClean="0">
                <a:latin typeface="Verdana" pitchFamily="34" charset="0"/>
                <a:ea typeface="Verdana" pitchFamily="34" charset="0"/>
                <a:cs typeface="Verdana" pitchFamily="34" charset="0"/>
              </a:rPr>
              <a:t>Det </a:t>
            </a:r>
            <a:r>
              <a:rPr lang="da-DK" sz="2400" dirty="0" err="1">
                <a:latin typeface="Verdana" pitchFamily="34" charset="0"/>
                <a:ea typeface="Verdana" pitchFamily="34" charset="0"/>
                <a:cs typeface="Verdana" pitchFamily="34" charset="0"/>
              </a:rPr>
              <a:t>A</a:t>
            </a:r>
            <a:r>
              <a:rPr lang="da-DK" sz="2400" dirty="0" err="1" smtClean="0">
                <a:latin typeface="Verdana" pitchFamily="34" charset="0"/>
                <a:ea typeface="Verdana" pitchFamily="34" charset="0"/>
                <a:cs typeface="Verdana" pitchFamily="34" charset="0"/>
              </a:rPr>
              <a:t>nimus</a:t>
            </a:r>
            <a:r>
              <a:rPr lang="da-DK" sz="2400" dirty="0" smtClean="0">
                <a:latin typeface="Verdana" pitchFamily="34" charset="0"/>
                <a:ea typeface="Verdana" pitchFamily="34" charset="0"/>
                <a:cs typeface="Verdana" pitchFamily="34" charset="0"/>
              </a:rPr>
              <a:t>-billede hun selv har </a:t>
            </a:r>
            <a:r>
              <a:rPr lang="da-DK" sz="2400" dirty="0" err="1" smtClean="0">
                <a:latin typeface="Verdana" pitchFamily="34" charset="0"/>
                <a:ea typeface="Verdana" pitchFamily="34" charset="0"/>
                <a:cs typeface="Verdana" pitchFamily="34" charset="0"/>
              </a:rPr>
              <a:t>konstelleret</a:t>
            </a:r>
            <a:r>
              <a:rPr lang="da-DK" sz="2400" dirty="0" smtClean="0">
                <a:latin typeface="Verdana" pitchFamily="34" charset="0"/>
                <a:ea typeface="Verdana" pitchFamily="34" charset="0"/>
                <a:cs typeface="Verdana" pitchFamily="34" charset="0"/>
              </a:rPr>
              <a:t> vil kræve perfektionisme af hende:</a:t>
            </a:r>
          </a:p>
          <a:p>
            <a:endParaRPr lang="da-DK" sz="2800" dirty="0" smtClean="0">
              <a:latin typeface="Verdana" pitchFamily="34" charset="0"/>
              <a:ea typeface="Verdana" pitchFamily="34" charset="0"/>
              <a:cs typeface="Verdana" pitchFamily="34" charset="0"/>
            </a:endParaRPr>
          </a:p>
          <a:p>
            <a:pPr marL="0" indent="0">
              <a:buNone/>
            </a:pPr>
            <a:r>
              <a:rPr lang="en-US" sz="1900" i="1" dirty="0">
                <a:latin typeface="Verdana" pitchFamily="34" charset="0"/>
                <a:ea typeface="Verdana" pitchFamily="34" charset="0"/>
                <a:cs typeface="Verdana" pitchFamily="34" charset="0"/>
              </a:rPr>
              <a:t> </a:t>
            </a:r>
            <a:r>
              <a:rPr lang="en-US" sz="1900" i="1" dirty="0" smtClean="0">
                <a:latin typeface="Verdana" pitchFamily="34" charset="0"/>
                <a:ea typeface="Verdana" pitchFamily="34" charset="0"/>
                <a:cs typeface="Verdana" pitchFamily="34" charset="0"/>
              </a:rPr>
              <a:t>“[</a:t>
            </a:r>
            <a:r>
              <a:rPr lang="en-US" sz="1900" i="1" dirty="0">
                <a:latin typeface="Verdana" pitchFamily="34" charset="0"/>
                <a:ea typeface="Verdana" pitchFamily="34" charset="0"/>
                <a:cs typeface="Verdana" pitchFamily="34" charset="0"/>
              </a:rPr>
              <a:t>The] animus voice constantly whispers “You must, you have to, you ought to. In the vacuum left of her loss of feeling the negative animus attacks, telling her she is </a:t>
            </a:r>
            <a:r>
              <a:rPr lang="en-US" sz="1900" i="1" dirty="0" err="1">
                <a:latin typeface="Verdana" pitchFamily="34" charset="0"/>
                <a:ea typeface="Verdana" pitchFamily="34" charset="0"/>
                <a:cs typeface="Verdana" pitchFamily="34" charset="0"/>
              </a:rPr>
              <a:t>unloveable</a:t>
            </a:r>
            <a:r>
              <a:rPr lang="en-US" sz="1900" i="1" dirty="0">
                <a:latin typeface="Verdana" pitchFamily="34" charset="0"/>
                <a:ea typeface="Verdana" pitchFamily="34" charset="0"/>
                <a:cs typeface="Verdana" pitchFamily="34" charset="0"/>
              </a:rPr>
              <a:t>, unworthy, ugly and forever his prisoner” </a:t>
            </a:r>
            <a:r>
              <a:rPr lang="en-US" sz="1900" i="1" dirty="0" smtClean="0">
                <a:latin typeface="Verdana" pitchFamily="34" charset="0"/>
                <a:ea typeface="Verdana" pitchFamily="34" charset="0"/>
                <a:cs typeface="Verdana" pitchFamily="34" charset="0"/>
              </a:rPr>
              <a:t>(Woodman, p. 137)</a:t>
            </a:r>
            <a:endParaRPr lang="da-DK" sz="1900" i="1" dirty="0">
              <a:latin typeface="Verdana" pitchFamily="34" charset="0"/>
              <a:ea typeface="Verdana" pitchFamily="34" charset="0"/>
              <a:cs typeface="Verdana" pitchFamily="34" charset="0"/>
            </a:endParaRPr>
          </a:p>
          <a:p>
            <a:pPr marL="0" indent="0">
              <a:buNone/>
            </a:pPr>
            <a:endParaRPr lang="da-DK" sz="1900" dirty="0" smtClean="0"/>
          </a:p>
        </p:txBody>
      </p:sp>
    </p:spTree>
    <p:extLst>
      <p:ext uri="{BB962C8B-B14F-4D97-AF65-F5344CB8AC3E}">
        <p14:creationId xmlns:p14="http://schemas.microsoft.com/office/powerpoint/2010/main" val="2599566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Verdana" pitchFamily="34" charset="0"/>
                <a:ea typeface="Verdana" pitchFamily="34" charset="0"/>
                <a:cs typeface="Verdana" pitchFamily="34" charset="0"/>
              </a:rPr>
              <a:t>Konstellationen IX</a:t>
            </a:r>
            <a:endParaRPr lang="da-DK" dirty="0">
              <a:latin typeface="Verdana" pitchFamily="34" charset="0"/>
              <a:ea typeface="Verdana" pitchFamily="34" charset="0"/>
              <a:cs typeface="Verdana" pitchFamily="34" charset="0"/>
            </a:endParaRPr>
          </a:p>
        </p:txBody>
      </p:sp>
      <p:sp>
        <p:nvSpPr>
          <p:cNvPr id="3" name="Pladsholder til indhold 2"/>
          <p:cNvSpPr>
            <a:spLocks noGrp="1"/>
          </p:cNvSpPr>
          <p:nvPr>
            <p:ph idx="1"/>
          </p:nvPr>
        </p:nvSpPr>
        <p:spPr>
          <a:xfrm>
            <a:off x="457200" y="1600200"/>
            <a:ext cx="8229600" cy="4925144"/>
          </a:xfrm>
        </p:spPr>
        <p:txBody>
          <a:bodyPr>
            <a:noAutofit/>
          </a:bodyPr>
          <a:lstStyle/>
          <a:p>
            <a:r>
              <a:rPr lang="da-DK" sz="2400" dirty="0" smtClean="0">
                <a:latin typeface="Verdana" pitchFamily="34" charset="0"/>
                <a:ea typeface="Verdana" pitchFamily="34" charset="0"/>
                <a:cs typeface="Verdana" pitchFamily="34" charset="0"/>
              </a:rPr>
              <a:t>Det skaber en splittelse i hendes egen feminine og i hendes syn på det feminine generelt. </a:t>
            </a:r>
          </a:p>
          <a:p>
            <a:endParaRPr lang="da-DK" sz="2400" dirty="0">
              <a:latin typeface="Verdana" pitchFamily="34" charset="0"/>
              <a:ea typeface="Verdana" pitchFamily="34" charset="0"/>
              <a:cs typeface="Verdana" pitchFamily="34" charset="0"/>
            </a:endParaRPr>
          </a:p>
          <a:p>
            <a:r>
              <a:rPr lang="en-US" sz="2400" dirty="0" smtClean="0">
                <a:latin typeface="Verdana" pitchFamily="34" charset="0"/>
                <a:ea typeface="Verdana" pitchFamily="34" charset="0"/>
                <a:cs typeface="Verdana" pitchFamily="34" charset="0"/>
              </a:rPr>
              <a:t>Hendes egentlige feminine er underudviklet. </a:t>
            </a:r>
            <a:endParaRPr lang="en-US" sz="2400" dirty="0">
              <a:latin typeface="Verdana" pitchFamily="34" charset="0"/>
              <a:ea typeface="Verdana" pitchFamily="34" charset="0"/>
              <a:cs typeface="Verdana" pitchFamily="34" charset="0"/>
            </a:endParaRPr>
          </a:p>
          <a:p>
            <a:endParaRPr lang="en-US" sz="2400" dirty="0" smtClean="0">
              <a:latin typeface="Verdana" pitchFamily="34" charset="0"/>
              <a:ea typeface="Verdana" pitchFamily="34" charset="0"/>
              <a:cs typeface="Verdana" pitchFamily="34" charset="0"/>
            </a:endParaRPr>
          </a:p>
          <a:p>
            <a:r>
              <a:rPr lang="en-US" sz="2400" dirty="0" smtClean="0">
                <a:latin typeface="Verdana" pitchFamily="34" charset="0"/>
                <a:ea typeface="Verdana" pitchFamily="34" charset="0"/>
                <a:cs typeface="Verdana" pitchFamily="34" charset="0"/>
              </a:rPr>
              <a:t>I fare for at blive konkret eller psykologisk dræbt eller voldtaget af det maskuline.  </a:t>
            </a:r>
          </a:p>
          <a:p>
            <a:endParaRPr lang="en-US" sz="2400" dirty="0">
              <a:latin typeface="Verdana" pitchFamily="34" charset="0"/>
              <a:ea typeface="Verdana" pitchFamily="34" charset="0"/>
              <a:cs typeface="Verdana" pitchFamily="34" charset="0"/>
            </a:endParaRPr>
          </a:p>
          <a:p>
            <a:r>
              <a:rPr lang="en-US" sz="2400" dirty="0" smtClean="0">
                <a:latin typeface="Verdana" pitchFamily="34" charset="0"/>
                <a:ea typeface="Verdana" pitchFamily="34" charset="0"/>
                <a:cs typeface="Verdana" pitchFamily="34" charset="0"/>
              </a:rPr>
              <a:t>I form af hendes indre kritiker, den mand hun projicerer den dæmoniske elsker over på eller det maskuline samfund; de patriarkalske værdier.</a:t>
            </a:r>
            <a:br>
              <a:rPr lang="en-US" sz="2400" dirty="0" smtClean="0">
                <a:latin typeface="Verdana" pitchFamily="34" charset="0"/>
                <a:ea typeface="Verdana" pitchFamily="34" charset="0"/>
                <a:cs typeface="Verdana" pitchFamily="34" charset="0"/>
              </a:rPr>
            </a:br>
            <a:endParaRPr lang="da-DK"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61140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Verdana" pitchFamily="34" charset="0"/>
                <a:ea typeface="Verdana" pitchFamily="34" charset="0"/>
                <a:cs typeface="Verdana" pitchFamily="34" charset="0"/>
              </a:rPr>
              <a:t>The </a:t>
            </a:r>
            <a:r>
              <a:rPr lang="da-DK" dirty="0" err="1" smtClean="0">
                <a:latin typeface="Verdana" pitchFamily="34" charset="0"/>
                <a:ea typeface="Verdana" pitchFamily="34" charset="0"/>
                <a:cs typeface="Verdana" pitchFamily="34" charset="0"/>
              </a:rPr>
              <a:t>Ghostly</a:t>
            </a:r>
            <a:r>
              <a:rPr lang="da-DK" dirty="0" smtClean="0">
                <a:latin typeface="Verdana" pitchFamily="34" charset="0"/>
                <a:ea typeface="Verdana" pitchFamily="34" charset="0"/>
                <a:cs typeface="Verdana" pitchFamily="34" charset="0"/>
              </a:rPr>
              <a:t> Lover</a:t>
            </a:r>
            <a:endParaRPr lang="da-DK" dirty="0">
              <a:latin typeface="Verdana" pitchFamily="34" charset="0"/>
              <a:ea typeface="Verdana" pitchFamily="34" charset="0"/>
              <a:cs typeface="Verdana" pitchFamily="34" charset="0"/>
            </a:endParaRPr>
          </a:p>
        </p:txBody>
      </p:sp>
      <p:sp>
        <p:nvSpPr>
          <p:cNvPr id="3" name="Pladsholder til indhold 2"/>
          <p:cNvSpPr>
            <a:spLocks noGrp="1"/>
          </p:cNvSpPr>
          <p:nvPr>
            <p:ph idx="1"/>
          </p:nvPr>
        </p:nvSpPr>
        <p:spPr/>
        <p:txBody>
          <a:bodyPr/>
          <a:lstStyle/>
          <a:p>
            <a:r>
              <a:rPr lang="da-DK" dirty="0" smtClean="0"/>
              <a:t>Esther Harding.</a:t>
            </a:r>
          </a:p>
          <a:p>
            <a:r>
              <a:rPr lang="da-DK" dirty="0" smtClean="0"/>
              <a:t>Spirituelt, luftigt og urealistisk billede af en virkelig eller afdød person.</a:t>
            </a:r>
          </a:p>
          <a:p>
            <a:r>
              <a:rPr lang="da-DK" dirty="0" smtClean="0"/>
              <a:t>Forstyrrer virkelighedsopfattelsen og forhindrer dermed kvinden i at relatere til realiterne og virkelige personer.</a:t>
            </a:r>
          </a:p>
          <a:p>
            <a:r>
              <a:rPr lang="da-DK" dirty="0" smtClean="0"/>
              <a:t>Miste jordforbindelsen.</a:t>
            </a:r>
          </a:p>
          <a:p>
            <a:r>
              <a:rPr lang="da-DK" dirty="0" smtClean="0"/>
              <a:t>Prince </a:t>
            </a:r>
            <a:r>
              <a:rPr lang="da-DK" dirty="0" err="1" smtClean="0"/>
              <a:t>Charming</a:t>
            </a:r>
            <a:r>
              <a:rPr lang="da-DK" dirty="0" smtClean="0"/>
              <a:t>.</a:t>
            </a:r>
            <a:endParaRPr lang="da-DK" dirty="0"/>
          </a:p>
        </p:txBody>
      </p:sp>
    </p:spTree>
    <p:extLst>
      <p:ext uri="{BB962C8B-B14F-4D97-AF65-F5344CB8AC3E}">
        <p14:creationId xmlns:p14="http://schemas.microsoft.com/office/powerpoint/2010/main" val="134057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Verdana" pitchFamily="34" charset="0"/>
                <a:ea typeface="Verdana" pitchFamily="34" charset="0"/>
                <a:cs typeface="Verdana" pitchFamily="34" charset="0"/>
              </a:rPr>
              <a:t>Misbrug</a:t>
            </a:r>
            <a:endParaRPr lang="da-DK" dirty="0">
              <a:latin typeface="Verdana" pitchFamily="34" charset="0"/>
              <a:ea typeface="Verdana" pitchFamily="34" charset="0"/>
              <a:cs typeface="Verdana" pitchFamily="34" charset="0"/>
            </a:endParaRPr>
          </a:p>
        </p:txBody>
      </p:sp>
      <p:sp>
        <p:nvSpPr>
          <p:cNvPr id="3" name="Pladsholder til indhold 2"/>
          <p:cNvSpPr>
            <a:spLocks noGrp="1"/>
          </p:cNvSpPr>
          <p:nvPr>
            <p:ph idx="1"/>
          </p:nvPr>
        </p:nvSpPr>
        <p:spPr/>
        <p:txBody>
          <a:bodyPr>
            <a:normAutofit lnSpcReduction="10000"/>
          </a:bodyPr>
          <a:lstStyle/>
          <a:p>
            <a:r>
              <a:rPr lang="da-DK" sz="2400" dirty="0" err="1" smtClean="0">
                <a:latin typeface="Verdana" pitchFamily="34" charset="0"/>
                <a:ea typeface="Verdana" pitchFamily="34" charset="0"/>
                <a:cs typeface="Verdana" pitchFamily="34" charset="0"/>
              </a:rPr>
              <a:t>Schierse</a:t>
            </a:r>
            <a:r>
              <a:rPr lang="da-DK" sz="2400" dirty="0" smtClean="0">
                <a:latin typeface="Verdana" pitchFamily="34" charset="0"/>
                <a:ea typeface="Verdana" pitchFamily="34" charset="0"/>
                <a:cs typeface="Verdana" pitchFamily="34" charset="0"/>
              </a:rPr>
              <a:t>-Leonard forbinder primært Den Dæmoniske Elsker med misbrug i forskellige former.</a:t>
            </a:r>
          </a:p>
          <a:p>
            <a:endParaRPr lang="da-DK" sz="2400" dirty="0" smtClean="0">
              <a:latin typeface="Verdana" pitchFamily="34" charset="0"/>
              <a:ea typeface="Verdana" pitchFamily="34" charset="0"/>
              <a:cs typeface="Verdana" pitchFamily="34" charset="0"/>
            </a:endParaRPr>
          </a:p>
          <a:p>
            <a:r>
              <a:rPr lang="da-DK" sz="2400" dirty="0" smtClean="0">
                <a:latin typeface="Verdana" pitchFamily="34" charset="0"/>
                <a:ea typeface="Verdana" pitchFamily="34" charset="0"/>
                <a:cs typeface="Verdana" pitchFamily="34" charset="0"/>
              </a:rPr>
              <a:t>Prototypen er vampyren Dracula, der suger alt blod, alt liv ud af sine ofre</a:t>
            </a:r>
            <a:r>
              <a:rPr lang="da-DK" sz="2400" i="1" dirty="0" smtClean="0">
                <a:latin typeface="Verdana" pitchFamily="34" charset="0"/>
                <a:ea typeface="Verdana" pitchFamily="34" charset="0"/>
                <a:cs typeface="Verdana" pitchFamily="34" charset="0"/>
              </a:rPr>
              <a:t>.</a:t>
            </a:r>
          </a:p>
          <a:p>
            <a:endParaRPr lang="da-DK" sz="2400" i="1" dirty="0" smtClean="0">
              <a:latin typeface="Verdana" pitchFamily="34" charset="0"/>
              <a:ea typeface="Verdana" pitchFamily="34" charset="0"/>
              <a:cs typeface="Verdana" pitchFamily="34" charset="0"/>
            </a:endParaRPr>
          </a:p>
          <a:p>
            <a:r>
              <a:rPr lang="da-DK" sz="2400" dirty="0" smtClean="0">
                <a:latin typeface="Verdana" pitchFamily="34" charset="0"/>
                <a:ea typeface="Verdana" pitchFamily="34" charset="0"/>
                <a:cs typeface="Verdana" pitchFamily="34" charset="0"/>
              </a:rPr>
              <a:t>4 måder</a:t>
            </a:r>
            <a:r>
              <a:rPr lang="da-DK" sz="2400" i="1" dirty="0" smtClean="0">
                <a:latin typeface="Verdana" pitchFamily="34" charset="0"/>
                <a:ea typeface="Verdana" pitchFamily="34" charset="0"/>
                <a:cs typeface="Verdana" pitchFamily="34" charset="0"/>
              </a:rPr>
              <a:t>, </a:t>
            </a:r>
            <a:r>
              <a:rPr lang="da-DK" sz="2400" dirty="0" smtClean="0">
                <a:latin typeface="Verdana" pitchFamily="34" charset="0"/>
                <a:ea typeface="Verdana" pitchFamily="34" charset="0"/>
                <a:cs typeface="Verdana" pitchFamily="34" charset="0"/>
              </a:rPr>
              <a:t>hvorpå Den</a:t>
            </a:r>
            <a:r>
              <a:rPr lang="da-DK" sz="2400" i="1" dirty="0" smtClean="0">
                <a:latin typeface="Verdana" pitchFamily="34" charset="0"/>
                <a:ea typeface="Verdana" pitchFamily="34" charset="0"/>
                <a:cs typeface="Verdana" pitchFamily="34" charset="0"/>
              </a:rPr>
              <a:t> </a:t>
            </a:r>
            <a:r>
              <a:rPr lang="da-DK" sz="2400" dirty="0" smtClean="0">
                <a:latin typeface="Verdana" pitchFamily="34" charset="0"/>
                <a:ea typeface="Verdana" pitchFamily="34" charset="0"/>
                <a:cs typeface="Verdana" pitchFamily="34" charset="0"/>
              </a:rPr>
              <a:t>Dæmoniske Elsker kan besætte os: Som et arketypisk billede på misbrug, gennem jalousi, som et negativt selv-billede og ved at blokere kreativitet.</a:t>
            </a:r>
            <a:endParaRPr lang="da-DK" sz="2400" dirty="0">
              <a:latin typeface="Verdana" pitchFamily="34" charset="0"/>
              <a:ea typeface="Verdana" pitchFamily="34" charset="0"/>
              <a:cs typeface="Verdana" pitchFamily="34" charset="0"/>
            </a:endParaRPr>
          </a:p>
          <a:p>
            <a:pPr marL="0" indent="0">
              <a:buNone/>
            </a:pPr>
            <a:r>
              <a:rPr lang="da-DK" sz="2400" dirty="0" smtClean="0">
                <a:latin typeface="Verdana" pitchFamily="34" charset="0"/>
                <a:ea typeface="Verdana" pitchFamily="34" charset="0"/>
                <a:cs typeface="Verdana" pitchFamily="34" charset="0"/>
              </a:rPr>
              <a:t> </a:t>
            </a:r>
            <a:endParaRPr lang="da-DK"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0326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Verdana" pitchFamily="34" charset="0"/>
                <a:ea typeface="Verdana" pitchFamily="34" charset="0"/>
                <a:cs typeface="Verdana" pitchFamily="34" charset="0"/>
              </a:rPr>
              <a:t>Tab af sjæl</a:t>
            </a:r>
            <a:endParaRPr lang="da-DK" dirty="0">
              <a:latin typeface="Verdana" pitchFamily="34" charset="0"/>
              <a:ea typeface="Verdana" pitchFamily="34" charset="0"/>
              <a:cs typeface="Verdana" pitchFamily="34" charset="0"/>
            </a:endParaRPr>
          </a:p>
        </p:txBody>
      </p:sp>
      <p:sp>
        <p:nvSpPr>
          <p:cNvPr id="3" name="Pladsholder til indhold 2"/>
          <p:cNvSpPr>
            <a:spLocks noGrp="1"/>
          </p:cNvSpPr>
          <p:nvPr>
            <p:ph idx="1"/>
          </p:nvPr>
        </p:nvSpPr>
        <p:spPr/>
        <p:txBody>
          <a:bodyPr>
            <a:normAutofit lnSpcReduction="10000"/>
          </a:bodyPr>
          <a:lstStyle/>
          <a:p>
            <a:r>
              <a:rPr lang="da-DK" sz="2400" dirty="0" err="1" smtClean="0">
                <a:latin typeface="Verdana" pitchFamily="34" charset="0"/>
                <a:ea typeface="Verdana" pitchFamily="34" charset="0"/>
                <a:cs typeface="Verdana" pitchFamily="34" charset="0"/>
              </a:rPr>
              <a:t>Schierse</a:t>
            </a:r>
            <a:r>
              <a:rPr lang="da-DK" sz="2400" dirty="0" smtClean="0">
                <a:latin typeface="Verdana" pitchFamily="34" charset="0"/>
                <a:ea typeface="Verdana" pitchFamily="34" charset="0"/>
                <a:cs typeface="Verdana" pitchFamily="34" charset="0"/>
              </a:rPr>
              <a:t>-Leonard skriver at det at blive besat af Den dæmoniske elsker betyder tab af sjæl:</a:t>
            </a:r>
          </a:p>
          <a:p>
            <a:endParaRPr lang="da-DK" sz="2400" dirty="0" smtClean="0">
              <a:latin typeface="Verdana" pitchFamily="34" charset="0"/>
              <a:ea typeface="Verdana" pitchFamily="34" charset="0"/>
              <a:cs typeface="Verdana" pitchFamily="34" charset="0"/>
            </a:endParaRPr>
          </a:p>
          <a:p>
            <a:pPr marL="0" indent="0">
              <a:buNone/>
            </a:pPr>
            <a:r>
              <a:rPr lang="da-DK" sz="1900" i="1" dirty="0">
                <a:latin typeface="Verdana" pitchFamily="34" charset="0"/>
                <a:ea typeface="Verdana" pitchFamily="34" charset="0"/>
                <a:cs typeface="Verdana" pitchFamily="34" charset="0"/>
              </a:rPr>
              <a:t>“</a:t>
            </a:r>
            <a:r>
              <a:rPr lang="da-DK" sz="1900" i="1" dirty="0" err="1">
                <a:latin typeface="Verdana" pitchFamily="34" charset="0"/>
                <a:ea typeface="Verdana" pitchFamily="34" charset="0"/>
                <a:cs typeface="Verdana" pitchFamily="34" charset="0"/>
              </a:rPr>
              <a:t>Whenever</a:t>
            </a:r>
            <a:r>
              <a:rPr lang="da-DK" sz="1900" i="1" dirty="0">
                <a:latin typeface="Verdana" pitchFamily="34" charset="0"/>
                <a:ea typeface="Verdana" pitchFamily="34" charset="0"/>
                <a:cs typeface="Verdana" pitchFamily="34" charset="0"/>
              </a:rPr>
              <a:t> </a:t>
            </a:r>
            <a:r>
              <a:rPr lang="da-DK" sz="1900" i="1" dirty="0" err="1">
                <a:latin typeface="Verdana" pitchFamily="34" charset="0"/>
                <a:ea typeface="Verdana" pitchFamily="34" charset="0"/>
                <a:cs typeface="Verdana" pitchFamily="34" charset="0"/>
              </a:rPr>
              <a:t>we</a:t>
            </a:r>
            <a:r>
              <a:rPr lang="da-DK" sz="1900" i="1" dirty="0">
                <a:latin typeface="Verdana" pitchFamily="34" charset="0"/>
                <a:ea typeface="Verdana" pitchFamily="34" charset="0"/>
                <a:cs typeface="Verdana" pitchFamily="34" charset="0"/>
              </a:rPr>
              <a:t> </a:t>
            </a:r>
            <a:r>
              <a:rPr lang="da-DK" sz="1900" i="1" dirty="0" err="1">
                <a:latin typeface="Verdana" pitchFamily="34" charset="0"/>
                <a:ea typeface="Verdana" pitchFamily="34" charset="0"/>
                <a:cs typeface="Verdana" pitchFamily="34" charset="0"/>
              </a:rPr>
              <a:t>come</a:t>
            </a:r>
            <a:r>
              <a:rPr lang="da-DK" sz="1900" i="1" dirty="0">
                <a:latin typeface="Verdana" pitchFamily="34" charset="0"/>
                <a:ea typeface="Verdana" pitchFamily="34" charset="0"/>
                <a:cs typeface="Verdana" pitchFamily="34" charset="0"/>
              </a:rPr>
              <a:t> under the </a:t>
            </a:r>
            <a:r>
              <a:rPr lang="da-DK" sz="1900" i="1" dirty="0" err="1">
                <a:latin typeface="Verdana" pitchFamily="34" charset="0"/>
                <a:ea typeface="Verdana" pitchFamily="34" charset="0"/>
                <a:cs typeface="Verdana" pitchFamily="34" charset="0"/>
              </a:rPr>
              <a:t>influence</a:t>
            </a:r>
            <a:r>
              <a:rPr lang="da-DK" sz="1900" i="1" dirty="0">
                <a:latin typeface="Verdana" pitchFamily="34" charset="0"/>
                <a:ea typeface="Verdana" pitchFamily="34" charset="0"/>
                <a:cs typeface="Verdana" pitchFamily="34" charset="0"/>
              </a:rPr>
              <a:t> of the </a:t>
            </a:r>
            <a:r>
              <a:rPr lang="da-DK" sz="1900" i="1" dirty="0" err="1">
                <a:latin typeface="Verdana" pitchFamily="34" charset="0"/>
                <a:ea typeface="Verdana" pitchFamily="34" charset="0"/>
                <a:cs typeface="Verdana" pitchFamily="34" charset="0"/>
              </a:rPr>
              <a:t>Demon</a:t>
            </a:r>
            <a:r>
              <a:rPr lang="da-DK" sz="1900" i="1" dirty="0">
                <a:latin typeface="Verdana" pitchFamily="34" charset="0"/>
                <a:ea typeface="Verdana" pitchFamily="34" charset="0"/>
                <a:cs typeface="Verdana" pitchFamily="34" charset="0"/>
              </a:rPr>
              <a:t> lover </a:t>
            </a:r>
            <a:r>
              <a:rPr lang="da-DK" sz="1900" i="1" dirty="0" err="1">
                <a:latin typeface="Verdana" pitchFamily="34" charset="0"/>
                <a:ea typeface="Verdana" pitchFamily="34" charset="0"/>
                <a:cs typeface="Verdana" pitchFamily="34" charset="0"/>
              </a:rPr>
              <a:t>we</a:t>
            </a:r>
            <a:r>
              <a:rPr lang="da-DK" sz="1900" i="1" dirty="0">
                <a:latin typeface="Verdana" pitchFamily="34" charset="0"/>
                <a:ea typeface="Verdana" pitchFamily="34" charset="0"/>
                <a:cs typeface="Verdana" pitchFamily="34" charset="0"/>
              </a:rPr>
              <a:t> </a:t>
            </a:r>
            <a:r>
              <a:rPr lang="da-DK" sz="1900" i="1" dirty="0" err="1">
                <a:latin typeface="Verdana" pitchFamily="34" charset="0"/>
                <a:ea typeface="Verdana" pitchFamily="34" charset="0"/>
                <a:cs typeface="Verdana" pitchFamily="34" charset="0"/>
              </a:rPr>
              <a:t>experience</a:t>
            </a:r>
            <a:r>
              <a:rPr lang="da-DK" sz="1900" i="1" dirty="0">
                <a:latin typeface="Verdana" pitchFamily="34" charset="0"/>
                <a:ea typeface="Verdana" pitchFamily="34" charset="0"/>
                <a:cs typeface="Verdana" pitchFamily="34" charset="0"/>
              </a:rPr>
              <a:t> a </a:t>
            </a:r>
            <a:r>
              <a:rPr lang="da-DK" sz="1900" i="1" dirty="0" err="1">
                <a:latin typeface="Verdana" pitchFamily="34" charset="0"/>
                <a:ea typeface="Verdana" pitchFamily="34" charset="0"/>
                <a:cs typeface="Verdana" pitchFamily="34" charset="0"/>
              </a:rPr>
              <a:t>loss</a:t>
            </a:r>
            <a:r>
              <a:rPr lang="da-DK" sz="1900" i="1" dirty="0">
                <a:latin typeface="Verdana" pitchFamily="34" charset="0"/>
                <a:ea typeface="Verdana" pitchFamily="34" charset="0"/>
                <a:cs typeface="Verdana" pitchFamily="34" charset="0"/>
              </a:rPr>
              <a:t> of soul” (</a:t>
            </a:r>
            <a:r>
              <a:rPr lang="da-DK" sz="1900" i="1" dirty="0" err="1">
                <a:latin typeface="Verdana" pitchFamily="34" charset="0"/>
                <a:ea typeface="Verdana" pitchFamily="34" charset="0"/>
                <a:cs typeface="Verdana" pitchFamily="34" charset="0"/>
              </a:rPr>
              <a:t>Schierse</a:t>
            </a:r>
            <a:r>
              <a:rPr lang="da-DK" sz="1900" i="1" dirty="0">
                <a:latin typeface="Verdana" pitchFamily="34" charset="0"/>
                <a:ea typeface="Verdana" pitchFamily="34" charset="0"/>
                <a:cs typeface="Verdana" pitchFamily="34" charset="0"/>
              </a:rPr>
              <a:t>-Leonard, 1987, p. 77)</a:t>
            </a:r>
          </a:p>
          <a:p>
            <a:pPr marL="0" indent="0">
              <a:buNone/>
            </a:pPr>
            <a:endParaRPr lang="da-DK" dirty="0" smtClean="0"/>
          </a:p>
          <a:p>
            <a:r>
              <a:rPr lang="da-DK" sz="2400" dirty="0" smtClean="0">
                <a:latin typeface="Verdana" pitchFamily="34" charset="0"/>
                <a:ea typeface="Verdana" pitchFamily="34" charset="0"/>
                <a:cs typeface="Verdana" pitchFamily="34" charset="0"/>
              </a:rPr>
              <a:t>For mig betyder det at vi mister vores kerne, vores kreativitet og vores Eros i den bredeste forstand når vi kommer under indflydelse af Den </a:t>
            </a:r>
            <a:r>
              <a:rPr lang="da-DK" sz="2400" dirty="0">
                <a:latin typeface="Verdana" pitchFamily="34" charset="0"/>
                <a:ea typeface="Verdana" pitchFamily="34" charset="0"/>
                <a:cs typeface="Verdana" pitchFamily="34" charset="0"/>
              </a:rPr>
              <a:t>D</a:t>
            </a:r>
            <a:r>
              <a:rPr lang="da-DK" sz="2400" dirty="0" smtClean="0">
                <a:latin typeface="Verdana" pitchFamily="34" charset="0"/>
                <a:ea typeface="Verdana" pitchFamily="34" charset="0"/>
                <a:cs typeface="Verdana" pitchFamily="34" charset="0"/>
              </a:rPr>
              <a:t>æmoniske Elsker – både i form af den negative </a:t>
            </a:r>
            <a:r>
              <a:rPr lang="da-DK" sz="2400" dirty="0" err="1" smtClean="0">
                <a:latin typeface="Verdana" pitchFamily="34" charset="0"/>
                <a:ea typeface="Verdana" pitchFamily="34" charset="0"/>
                <a:cs typeface="Verdana" pitchFamily="34" charset="0"/>
              </a:rPr>
              <a:t>Animus</a:t>
            </a:r>
            <a:r>
              <a:rPr lang="da-DK" sz="2400" dirty="0" smtClean="0">
                <a:latin typeface="Verdana" pitchFamily="34" charset="0"/>
                <a:ea typeface="Verdana" pitchFamily="34" charset="0"/>
                <a:cs typeface="Verdana" pitchFamily="34" charset="0"/>
              </a:rPr>
              <a:t> og de forskellige andre former han kan antage.</a:t>
            </a:r>
            <a:endParaRPr lang="da-DK" sz="2400" dirty="0">
              <a:latin typeface="Verdana" pitchFamily="34" charset="0"/>
              <a:ea typeface="Verdana" pitchFamily="34" charset="0"/>
              <a:cs typeface="Verdana" pitchFamily="34" charset="0"/>
            </a:endParaRPr>
          </a:p>
          <a:p>
            <a:endParaRPr lang="da-DK" dirty="0"/>
          </a:p>
        </p:txBody>
      </p:sp>
    </p:spTree>
    <p:extLst>
      <p:ext uri="{BB962C8B-B14F-4D97-AF65-F5344CB8AC3E}">
        <p14:creationId xmlns:p14="http://schemas.microsoft.com/office/powerpoint/2010/main" val="1815464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p:cNvPicPr>
            <a:picLocks noGrp="1"/>
          </p:cNvPicPr>
          <p:nvPr>
            <p:ph idx="1"/>
          </p:nvPr>
        </p:nvPicPr>
        <p:blipFill>
          <a:blip r:embed="rId2"/>
          <a:stretch>
            <a:fillRect/>
          </a:stretch>
        </p:blipFill>
        <p:spPr>
          <a:xfrm>
            <a:off x="2339752" y="260648"/>
            <a:ext cx="4522806" cy="4896544"/>
          </a:xfrm>
          <a:prstGeom prst="rect">
            <a:avLst/>
          </a:prstGeom>
        </p:spPr>
      </p:pic>
      <p:sp>
        <p:nvSpPr>
          <p:cNvPr id="6" name="Tekstboks 5"/>
          <p:cNvSpPr txBox="1"/>
          <p:nvPr/>
        </p:nvSpPr>
        <p:spPr>
          <a:xfrm>
            <a:off x="1043608" y="5805264"/>
            <a:ext cx="7488832" cy="369332"/>
          </a:xfrm>
          <a:prstGeom prst="rect">
            <a:avLst/>
          </a:prstGeom>
          <a:noFill/>
        </p:spPr>
        <p:txBody>
          <a:bodyPr wrap="square" rtlCol="0">
            <a:spAutoFit/>
          </a:bodyPr>
          <a:lstStyle/>
          <a:p>
            <a:r>
              <a:rPr lang="da-DK" dirty="0" smtClean="0">
                <a:latin typeface="Verdana" pitchFamily="34" charset="0"/>
                <a:ea typeface="Verdana" pitchFamily="34" charset="0"/>
                <a:cs typeface="Verdana" pitchFamily="34" charset="0"/>
              </a:rPr>
              <a:t>Blåskæg som eventyrenes prototype på den dæmoniske elsker</a:t>
            </a:r>
            <a:endParaRPr lang="da-DK"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483205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Verdana" pitchFamily="34" charset="0"/>
                <a:ea typeface="Verdana" pitchFamily="34" charset="0"/>
                <a:cs typeface="Verdana" pitchFamily="34" charset="0"/>
              </a:rPr>
              <a:t>Eros/Thanatos I</a:t>
            </a:r>
            <a:endParaRPr lang="da-DK" dirty="0">
              <a:latin typeface="Verdana" pitchFamily="34" charset="0"/>
              <a:ea typeface="Verdana" pitchFamily="34" charset="0"/>
              <a:cs typeface="Verdana" pitchFamily="34" charset="0"/>
            </a:endParaRPr>
          </a:p>
        </p:txBody>
      </p:sp>
      <p:sp>
        <p:nvSpPr>
          <p:cNvPr id="3" name="Pladsholder til indhold 2"/>
          <p:cNvSpPr>
            <a:spLocks noGrp="1"/>
          </p:cNvSpPr>
          <p:nvPr>
            <p:ph idx="1"/>
          </p:nvPr>
        </p:nvSpPr>
        <p:spPr/>
        <p:txBody>
          <a:bodyPr>
            <a:normAutofit fontScale="92500" lnSpcReduction="10000"/>
          </a:bodyPr>
          <a:lstStyle/>
          <a:p>
            <a:r>
              <a:rPr lang="da-DK" sz="2600" dirty="0" smtClean="0">
                <a:latin typeface="Verdana" pitchFamily="34" charset="0"/>
                <a:ea typeface="Verdana" pitchFamily="34" charset="0"/>
                <a:cs typeface="Verdana" pitchFamily="34" charset="0"/>
              </a:rPr>
              <a:t>Abstrakt niveau – Eros og Thanatos.</a:t>
            </a:r>
          </a:p>
          <a:p>
            <a:endParaRPr lang="da-DK" sz="2600" dirty="0" smtClean="0">
              <a:latin typeface="Verdana" pitchFamily="34" charset="0"/>
              <a:ea typeface="Verdana" pitchFamily="34" charset="0"/>
              <a:cs typeface="Verdana" pitchFamily="34" charset="0"/>
            </a:endParaRPr>
          </a:p>
          <a:p>
            <a:r>
              <a:rPr lang="da-DK" sz="2600" dirty="0" smtClean="0">
                <a:latin typeface="Verdana" pitchFamily="34" charset="0"/>
                <a:ea typeface="Verdana" pitchFamily="34" charset="0"/>
                <a:cs typeface="Verdana" pitchFamily="34" charset="0"/>
              </a:rPr>
              <a:t>Eros og </a:t>
            </a:r>
            <a:r>
              <a:rPr lang="da-DK" sz="2600" dirty="0">
                <a:latin typeface="Verdana" pitchFamily="34" charset="0"/>
                <a:ea typeface="Verdana" pitchFamily="34" charset="0"/>
                <a:cs typeface="Verdana" pitchFamily="34" charset="0"/>
              </a:rPr>
              <a:t>T</a:t>
            </a:r>
            <a:r>
              <a:rPr lang="da-DK" sz="2600" dirty="0" smtClean="0">
                <a:latin typeface="Verdana" pitchFamily="34" charset="0"/>
                <a:ea typeface="Verdana" pitchFamily="34" charset="0"/>
                <a:cs typeface="Verdana" pitchFamily="34" charset="0"/>
              </a:rPr>
              <a:t>hanatos er tendenser i psyken, som begge har til formål at løse op for en indre spænding, men som bruger forskellige strategier.</a:t>
            </a:r>
          </a:p>
          <a:p>
            <a:endParaRPr lang="da-DK" sz="2600" dirty="0" smtClean="0">
              <a:latin typeface="Verdana" pitchFamily="34" charset="0"/>
              <a:ea typeface="Verdana" pitchFamily="34" charset="0"/>
              <a:cs typeface="Verdana" pitchFamily="34" charset="0"/>
            </a:endParaRPr>
          </a:p>
          <a:p>
            <a:r>
              <a:rPr lang="da-DK" sz="2600" dirty="0" smtClean="0">
                <a:latin typeface="Verdana" pitchFamily="34" charset="0"/>
                <a:ea typeface="Verdana" pitchFamily="34" charset="0"/>
                <a:cs typeface="Verdana" pitchFamily="34" charset="0"/>
              </a:rPr>
              <a:t>Eros søger at relatere og at ekspandere, at skabe kompleksitet og helhed. </a:t>
            </a:r>
          </a:p>
          <a:p>
            <a:endParaRPr lang="da-DK" sz="2600" dirty="0" smtClean="0">
              <a:latin typeface="Verdana" pitchFamily="34" charset="0"/>
              <a:ea typeface="Verdana" pitchFamily="34" charset="0"/>
              <a:cs typeface="Verdana" pitchFamily="34" charset="0"/>
            </a:endParaRPr>
          </a:p>
          <a:p>
            <a:r>
              <a:rPr lang="da-DK" sz="2600" dirty="0" smtClean="0">
                <a:latin typeface="Verdana" pitchFamily="34" charset="0"/>
                <a:ea typeface="Verdana" pitchFamily="34" charset="0"/>
                <a:cs typeface="Verdana" pitchFamily="34" charset="0"/>
              </a:rPr>
              <a:t>Eros løser spændinger ved møder, ved at bygge op og ved bevægelse. Thanatos ved at ødelægge, dekonstruere, og opløse. </a:t>
            </a:r>
          </a:p>
          <a:p>
            <a:endParaRPr lang="da-DK" sz="2400" dirty="0" smtClean="0">
              <a:latin typeface="Verdana" pitchFamily="34" charset="0"/>
              <a:ea typeface="Verdana" pitchFamily="34" charset="0"/>
              <a:cs typeface="Verdana" pitchFamily="34" charset="0"/>
            </a:endParaRPr>
          </a:p>
          <a:p>
            <a:endParaRPr lang="da-DK" sz="2400" dirty="0" smtClean="0">
              <a:latin typeface="Verdana" pitchFamily="34" charset="0"/>
              <a:ea typeface="Verdana" pitchFamily="34" charset="0"/>
              <a:cs typeface="Verdana" pitchFamily="34" charset="0"/>
            </a:endParaRPr>
          </a:p>
          <a:p>
            <a:endParaRPr lang="da-DK" sz="2400" dirty="0" smtClean="0"/>
          </a:p>
          <a:p>
            <a:endParaRPr lang="da-DK" dirty="0"/>
          </a:p>
        </p:txBody>
      </p:sp>
    </p:spTree>
    <p:extLst>
      <p:ext uri="{BB962C8B-B14F-4D97-AF65-F5344CB8AC3E}">
        <p14:creationId xmlns:p14="http://schemas.microsoft.com/office/powerpoint/2010/main" val="1179416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Verdana" pitchFamily="34" charset="0"/>
                <a:ea typeface="Verdana" pitchFamily="34" charset="0"/>
                <a:cs typeface="Verdana" pitchFamily="34" charset="0"/>
              </a:rPr>
              <a:t>Eros/Thanatos II</a:t>
            </a:r>
            <a:endParaRPr lang="da-DK" dirty="0">
              <a:latin typeface="Verdana" pitchFamily="34" charset="0"/>
              <a:ea typeface="Verdana" pitchFamily="34" charset="0"/>
              <a:cs typeface="Verdana" pitchFamily="34" charset="0"/>
            </a:endParaRPr>
          </a:p>
        </p:txBody>
      </p:sp>
      <p:sp>
        <p:nvSpPr>
          <p:cNvPr id="3" name="Pladsholder til indhold 2"/>
          <p:cNvSpPr>
            <a:spLocks noGrp="1"/>
          </p:cNvSpPr>
          <p:nvPr>
            <p:ph idx="1"/>
          </p:nvPr>
        </p:nvSpPr>
        <p:spPr/>
        <p:txBody>
          <a:bodyPr/>
          <a:lstStyle/>
          <a:p>
            <a:r>
              <a:rPr lang="da-DK" sz="2400" dirty="0" smtClean="0">
                <a:latin typeface="Verdana" pitchFamily="34" charset="0"/>
                <a:ea typeface="Verdana" pitchFamily="34" charset="0"/>
                <a:cs typeface="Verdana" pitchFamily="34" charset="0"/>
              </a:rPr>
              <a:t>Ideelt set bør der være en balance mellem de to kræfter i psyken.</a:t>
            </a:r>
          </a:p>
          <a:p>
            <a:endParaRPr lang="da-DK" sz="2400" dirty="0" smtClean="0">
              <a:latin typeface="Verdana" pitchFamily="34" charset="0"/>
              <a:ea typeface="Verdana" pitchFamily="34" charset="0"/>
              <a:cs typeface="Verdana" pitchFamily="34" charset="0"/>
            </a:endParaRPr>
          </a:p>
          <a:p>
            <a:r>
              <a:rPr lang="da-DK" sz="2400" dirty="0" smtClean="0">
                <a:latin typeface="Verdana" pitchFamily="34" charset="0"/>
                <a:ea typeface="Verdana" pitchFamily="34" charset="0"/>
                <a:cs typeface="Verdana" pitchFamily="34" charset="0"/>
              </a:rPr>
              <a:t>Positivt set skaber Thanatos stabilitet og struktur, og dermed en modvægt til Eros’ ekspansion.</a:t>
            </a:r>
          </a:p>
          <a:p>
            <a:endParaRPr lang="da-DK" sz="2400" dirty="0" smtClean="0">
              <a:latin typeface="Verdana" pitchFamily="34" charset="0"/>
              <a:ea typeface="Verdana" pitchFamily="34" charset="0"/>
              <a:cs typeface="Verdana" pitchFamily="34" charset="0"/>
            </a:endParaRPr>
          </a:p>
          <a:p>
            <a:r>
              <a:rPr lang="da-DK" sz="2400" dirty="0" smtClean="0">
                <a:latin typeface="Verdana" pitchFamily="34" charset="0"/>
                <a:ea typeface="Verdana" pitchFamily="34" charset="0"/>
                <a:cs typeface="Verdana" pitchFamily="34" charset="0"/>
              </a:rPr>
              <a:t>Men der kan skabes en situation eller kronisk tilstand i psyken hvor </a:t>
            </a:r>
            <a:r>
              <a:rPr lang="da-DK" sz="2400" dirty="0">
                <a:latin typeface="Verdana" pitchFamily="34" charset="0"/>
                <a:ea typeface="Verdana" pitchFamily="34" charset="0"/>
                <a:cs typeface="Verdana" pitchFamily="34" charset="0"/>
              </a:rPr>
              <a:t>T</a:t>
            </a:r>
            <a:r>
              <a:rPr lang="da-DK" sz="2400" dirty="0" smtClean="0">
                <a:latin typeface="Verdana" pitchFamily="34" charset="0"/>
                <a:ea typeface="Verdana" pitchFamily="34" charset="0"/>
                <a:cs typeface="Verdana" pitchFamily="34" charset="0"/>
              </a:rPr>
              <a:t>hanatos overtager Eros og binder, begrænser eller ødelægger den.</a:t>
            </a:r>
          </a:p>
          <a:p>
            <a:endParaRPr lang="da-DK" sz="2400" dirty="0" smtClean="0">
              <a:latin typeface="Verdana" pitchFamily="34" charset="0"/>
              <a:ea typeface="Verdana" pitchFamily="34" charset="0"/>
              <a:cs typeface="Verdana" pitchFamily="34" charset="0"/>
            </a:endParaRPr>
          </a:p>
          <a:p>
            <a:endParaRPr lang="da-DK" dirty="0"/>
          </a:p>
        </p:txBody>
      </p:sp>
    </p:spTree>
    <p:extLst>
      <p:ext uri="{BB962C8B-B14F-4D97-AF65-F5344CB8AC3E}">
        <p14:creationId xmlns:p14="http://schemas.microsoft.com/office/powerpoint/2010/main" val="1420721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Verdana" pitchFamily="34" charset="0"/>
                <a:ea typeface="Verdana" pitchFamily="34" charset="0"/>
                <a:cs typeface="Verdana" pitchFamily="34" charset="0"/>
              </a:rPr>
              <a:t>Eros/Thanatos III</a:t>
            </a:r>
            <a:endParaRPr lang="da-DK" dirty="0">
              <a:latin typeface="Verdana" pitchFamily="34" charset="0"/>
              <a:ea typeface="Verdana" pitchFamily="34" charset="0"/>
              <a:cs typeface="Verdana" pitchFamily="34" charset="0"/>
            </a:endParaRPr>
          </a:p>
        </p:txBody>
      </p:sp>
      <p:sp>
        <p:nvSpPr>
          <p:cNvPr id="3" name="Pladsholder til indhold 2"/>
          <p:cNvSpPr>
            <a:spLocks noGrp="1"/>
          </p:cNvSpPr>
          <p:nvPr>
            <p:ph idx="1"/>
          </p:nvPr>
        </p:nvSpPr>
        <p:spPr>
          <a:xfrm>
            <a:off x="457200" y="1600200"/>
            <a:ext cx="8229600" cy="5069160"/>
          </a:xfrm>
        </p:spPr>
        <p:txBody>
          <a:bodyPr>
            <a:normAutofit/>
          </a:bodyPr>
          <a:lstStyle/>
          <a:p>
            <a:r>
              <a:rPr lang="da-DK" sz="2400" dirty="0" smtClean="0">
                <a:latin typeface="Verdana" pitchFamily="34" charset="0"/>
                <a:ea typeface="Verdana" pitchFamily="34" charset="0"/>
                <a:cs typeface="Verdana" pitchFamily="34" charset="0"/>
              </a:rPr>
              <a:t>Der synes at være en parallel til modsætningen  mellem kreativitetens kraft og angsten for kaos.</a:t>
            </a:r>
          </a:p>
          <a:p>
            <a:pPr marL="0" indent="0">
              <a:buNone/>
            </a:pPr>
            <a:endParaRPr lang="da-DK" sz="2400" dirty="0" smtClean="0">
              <a:latin typeface="Verdana" pitchFamily="34" charset="0"/>
              <a:ea typeface="Verdana" pitchFamily="34" charset="0"/>
              <a:cs typeface="Verdana" pitchFamily="34" charset="0"/>
            </a:endParaRPr>
          </a:p>
          <a:p>
            <a:r>
              <a:rPr lang="da-DK" sz="2400" dirty="0" smtClean="0">
                <a:latin typeface="Verdana" pitchFamily="34" charset="0"/>
                <a:ea typeface="Verdana" pitchFamily="34" charset="0"/>
                <a:cs typeface="Verdana" pitchFamily="34" charset="0"/>
              </a:rPr>
              <a:t>Og der synes at være en parallel til den psykologiske situation, hvor den kvindelige psyke er plaget af krav om perfektion, eller af misbrug, jalousi, manglende selvværd eller blokeret kreativitet.</a:t>
            </a:r>
          </a:p>
          <a:p>
            <a:endParaRPr lang="en-US" sz="2400" dirty="0" smtClean="0">
              <a:latin typeface="Verdana" pitchFamily="34" charset="0"/>
              <a:ea typeface="Verdana" pitchFamily="34" charset="0"/>
              <a:cs typeface="Verdana" pitchFamily="34" charset="0"/>
            </a:endParaRPr>
          </a:p>
          <a:p>
            <a:r>
              <a:rPr lang="en-US" sz="2400" dirty="0" smtClean="0">
                <a:latin typeface="Verdana" pitchFamily="34" charset="0"/>
                <a:ea typeface="Verdana" pitchFamily="34" charset="0"/>
                <a:cs typeface="Verdana" pitchFamily="34" charset="0"/>
              </a:rPr>
              <a:t>Disse tilstande kan ses som strategier der har til  formål at kontrollere eller dæmpe smerte eller frygt for kaos. </a:t>
            </a:r>
            <a:endParaRPr lang="en-US" sz="2400" dirty="0">
              <a:latin typeface="Verdana" pitchFamily="34" charset="0"/>
              <a:ea typeface="Verdana" pitchFamily="34" charset="0"/>
              <a:cs typeface="Verdana" pitchFamily="34" charset="0"/>
            </a:endParaRPr>
          </a:p>
          <a:p>
            <a:endParaRPr lang="en-US" sz="2400" dirty="0" smtClean="0">
              <a:latin typeface="Verdana" pitchFamily="34" charset="0"/>
              <a:ea typeface="Verdana" pitchFamily="34" charset="0"/>
              <a:cs typeface="Verdana" pitchFamily="34" charset="0"/>
            </a:endParaRPr>
          </a:p>
          <a:p>
            <a:endParaRPr lang="en-US" sz="2400"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671907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Verdana" pitchFamily="34" charset="0"/>
                <a:ea typeface="Verdana" pitchFamily="34" charset="0"/>
                <a:cs typeface="Verdana" pitchFamily="34" charset="0"/>
              </a:rPr>
              <a:t>Eros/Thanatos IV</a:t>
            </a:r>
            <a:endParaRPr lang="da-DK" dirty="0">
              <a:latin typeface="Verdana" pitchFamily="34" charset="0"/>
              <a:ea typeface="Verdana" pitchFamily="34" charset="0"/>
              <a:cs typeface="Verdana" pitchFamily="34" charset="0"/>
            </a:endParaRPr>
          </a:p>
        </p:txBody>
      </p:sp>
      <p:sp>
        <p:nvSpPr>
          <p:cNvPr id="3" name="Pladsholder til indhold 2"/>
          <p:cNvSpPr>
            <a:spLocks noGrp="1"/>
          </p:cNvSpPr>
          <p:nvPr>
            <p:ph idx="1"/>
          </p:nvPr>
        </p:nvSpPr>
        <p:spPr/>
        <p:txBody>
          <a:bodyPr>
            <a:normAutofit/>
          </a:bodyPr>
          <a:lstStyle/>
          <a:p>
            <a:pPr marL="0" indent="0">
              <a:buNone/>
            </a:pPr>
            <a:endParaRPr lang="da-DK" sz="2400" dirty="0" smtClean="0">
              <a:latin typeface="Verdana" pitchFamily="34" charset="0"/>
              <a:ea typeface="Verdana" pitchFamily="34" charset="0"/>
              <a:cs typeface="Verdana" pitchFamily="34" charset="0"/>
            </a:endParaRPr>
          </a:p>
          <a:p>
            <a:r>
              <a:rPr lang="da-DK" sz="2400" dirty="0" smtClean="0">
                <a:latin typeface="Verdana" pitchFamily="34" charset="0"/>
                <a:ea typeface="Verdana" pitchFamily="34" charset="0"/>
                <a:cs typeface="Verdana" pitchFamily="34" charset="0"/>
              </a:rPr>
              <a:t>Som Thanatos tager Eros som gidsel,</a:t>
            </a:r>
          </a:p>
          <a:p>
            <a:endParaRPr lang="en-US" sz="2400" dirty="0" smtClean="0">
              <a:latin typeface="Verdana" pitchFamily="34" charset="0"/>
              <a:ea typeface="Verdana" pitchFamily="34" charset="0"/>
              <a:cs typeface="Verdana" pitchFamily="34" charset="0"/>
            </a:endParaRPr>
          </a:p>
          <a:p>
            <a:r>
              <a:rPr lang="en-US" sz="2400" dirty="0" smtClean="0">
                <a:latin typeface="Verdana" pitchFamily="34" charset="0"/>
                <a:ea typeface="Verdana" pitchFamily="34" charset="0"/>
                <a:cs typeface="Verdana" pitchFamily="34" charset="0"/>
              </a:rPr>
              <a:t>Kan Den Dæmoniske </a:t>
            </a:r>
            <a:r>
              <a:rPr lang="en-US" sz="2400" dirty="0">
                <a:latin typeface="Verdana" pitchFamily="34" charset="0"/>
                <a:ea typeface="Verdana" pitchFamily="34" charset="0"/>
                <a:cs typeface="Verdana" pitchFamily="34" charset="0"/>
              </a:rPr>
              <a:t>E</a:t>
            </a:r>
            <a:r>
              <a:rPr lang="en-US" sz="2400" dirty="0" smtClean="0">
                <a:latin typeface="Verdana" pitchFamily="34" charset="0"/>
                <a:ea typeface="Verdana" pitchFamily="34" charset="0"/>
                <a:cs typeface="Verdana" pitchFamily="34" charset="0"/>
              </a:rPr>
              <a:t>lsker (som et </a:t>
            </a:r>
            <a:r>
              <a:rPr lang="en-US" sz="2400" dirty="0" err="1" smtClean="0">
                <a:latin typeface="Verdana" pitchFamily="34" charset="0"/>
                <a:ea typeface="Verdana" pitchFamily="34" charset="0"/>
                <a:cs typeface="Verdana" pitchFamily="34" charset="0"/>
              </a:rPr>
              <a:t>kompleks</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tage</a:t>
            </a:r>
            <a:r>
              <a:rPr lang="en-US" sz="2400" dirty="0" smtClean="0">
                <a:latin typeface="Verdana" pitchFamily="34" charset="0"/>
                <a:ea typeface="Verdana" pitchFamily="34" charset="0"/>
                <a:cs typeface="Verdana" pitchFamily="34" charset="0"/>
              </a:rPr>
              <a:t>  en </a:t>
            </a:r>
            <a:r>
              <a:rPr lang="en-US" sz="2400" dirty="0" err="1" smtClean="0">
                <a:latin typeface="Verdana" pitchFamily="34" charset="0"/>
                <a:ea typeface="Verdana" pitchFamily="34" charset="0"/>
                <a:cs typeface="Verdana" pitchFamily="34" charset="0"/>
              </a:rPr>
              <a:t>kvindes</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følelse</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kreativitet</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feminitet</a:t>
            </a:r>
            <a:r>
              <a:rPr lang="en-US" sz="2400" dirty="0" smtClean="0">
                <a:latin typeface="Verdana" pitchFamily="34" charset="0"/>
                <a:ea typeface="Verdana" pitchFamily="34" charset="0"/>
                <a:cs typeface="Verdana" pitchFamily="34" charset="0"/>
              </a:rPr>
              <a:t> som </a:t>
            </a:r>
            <a:r>
              <a:rPr lang="en-US" sz="2400" dirty="0" err="1" smtClean="0">
                <a:latin typeface="Verdana" pitchFamily="34" charset="0"/>
                <a:ea typeface="Verdana" pitchFamily="34" charset="0"/>
                <a:cs typeface="Verdana" pitchFamily="34" charset="0"/>
              </a:rPr>
              <a:t>gidsel</a:t>
            </a:r>
            <a:r>
              <a:rPr lang="en-US" sz="2400" dirty="0" smtClean="0">
                <a:latin typeface="Verdana" pitchFamily="34" charset="0"/>
                <a:ea typeface="Verdana" pitchFamily="34" charset="0"/>
                <a:cs typeface="Verdana" pitchFamily="34" charset="0"/>
              </a:rPr>
              <a:t>. </a:t>
            </a:r>
          </a:p>
          <a:p>
            <a:endParaRPr lang="en-US" sz="2400" dirty="0" smtClean="0">
              <a:latin typeface="Verdana" pitchFamily="34" charset="0"/>
              <a:ea typeface="Verdana" pitchFamily="34" charset="0"/>
              <a:cs typeface="Verdana" pitchFamily="34" charset="0"/>
            </a:endParaRPr>
          </a:p>
          <a:p>
            <a:r>
              <a:rPr lang="en-US" sz="2400" dirty="0" smtClean="0">
                <a:latin typeface="Verdana" pitchFamily="34" charset="0"/>
                <a:ea typeface="Verdana" pitchFamily="34" charset="0"/>
                <a:cs typeface="Verdana" pitchFamily="34" charset="0"/>
              </a:rPr>
              <a:t>Den </a:t>
            </a:r>
            <a:r>
              <a:rPr lang="en-US" sz="2400" dirty="0" err="1">
                <a:latin typeface="Verdana" pitchFamily="34" charset="0"/>
                <a:ea typeface="Verdana" pitchFamily="34" charset="0"/>
                <a:cs typeface="Verdana" pitchFamily="34" charset="0"/>
              </a:rPr>
              <a:t>D</a:t>
            </a:r>
            <a:r>
              <a:rPr lang="en-US" sz="2400" dirty="0" err="1" smtClean="0">
                <a:latin typeface="Verdana" pitchFamily="34" charset="0"/>
                <a:ea typeface="Verdana" pitchFamily="34" charset="0"/>
                <a:cs typeface="Verdana" pitchFamily="34" charset="0"/>
              </a:rPr>
              <a:t>æmonske</a:t>
            </a:r>
            <a:r>
              <a:rPr lang="en-US" sz="2400" dirty="0" smtClean="0">
                <a:latin typeface="Verdana" pitchFamily="34" charset="0"/>
                <a:ea typeface="Verdana" pitchFamily="34" charset="0"/>
                <a:cs typeface="Verdana" pitchFamily="34" charset="0"/>
              </a:rPr>
              <a:t> Elsker kan </a:t>
            </a:r>
            <a:r>
              <a:rPr lang="en-US" sz="2400" dirty="0" err="1" smtClean="0">
                <a:latin typeface="Verdana" pitchFamily="34" charset="0"/>
                <a:ea typeface="Verdana" pitchFamily="34" charset="0"/>
                <a:cs typeface="Verdana" pitchFamily="34" charset="0"/>
              </a:rPr>
              <a:t>dermed</a:t>
            </a:r>
            <a:r>
              <a:rPr lang="en-US" sz="2400" dirty="0" smtClean="0">
                <a:latin typeface="Verdana" pitchFamily="34" charset="0"/>
                <a:ea typeface="Verdana" pitchFamily="34" charset="0"/>
                <a:cs typeface="Verdana" pitchFamily="34" charset="0"/>
              </a:rPr>
              <a:t> ses som en agent for Thanatos.</a:t>
            </a:r>
            <a:endParaRPr lang="da-DK" sz="2400" dirty="0">
              <a:latin typeface="Verdana" pitchFamily="34" charset="0"/>
              <a:ea typeface="Verdana" pitchFamily="34" charset="0"/>
              <a:cs typeface="Verdana" pitchFamily="34" charset="0"/>
            </a:endParaRPr>
          </a:p>
          <a:p>
            <a:endParaRPr lang="da-DK" dirty="0"/>
          </a:p>
        </p:txBody>
      </p:sp>
    </p:spTree>
    <p:extLst>
      <p:ext uri="{BB962C8B-B14F-4D97-AF65-F5344CB8AC3E}">
        <p14:creationId xmlns:p14="http://schemas.microsoft.com/office/powerpoint/2010/main" val="2584280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Verdana" pitchFamily="34" charset="0"/>
                <a:ea typeface="Verdana" pitchFamily="34" charset="0"/>
                <a:cs typeface="Verdana" pitchFamily="34" charset="0"/>
              </a:rPr>
              <a:t>Den Kreative Daimon I</a:t>
            </a:r>
            <a:endParaRPr lang="da-DK" dirty="0">
              <a:latin typeface="Verdana" pitchFamily="34" charset="0"/>
              <a:ea typeface="Verdana" pitchFamily="34" charset="0"/>
              <a:cs typeface="Verdana" pitchFamily="34" charset="0"/>
            </a:endParaRPr>
          </a:p>
        </p:txBody>
      </p:sp>
      <p:sp>
        <p:nvSpPr>
          <p:cNvPr id="3" name="Pladsholder til indhold 2"/>
          <p:cNvSpPr>
            <a:spLocks noGrp="1"/>
          </p:cNvSpPr>
          <p:nvPr>
            <p:ph idx="1"/>
          </p:nvPr>
        </p:nvSpPr>
        <p:spPr/>
        <p:txBody>
          <a:bodyPr>
            <a:normAutofit/>
          </a:bodyPr>
          <a:lstStyle/>
          <a:p>
            <a:r>
              <a:rPr lang="da-DK" sz="2400" dirty="0" smtClean="0">
                <a:latin typeface="Verdana" pitchFamily="34" charset="0"/>
                <a:ea typeface="Verdana" pitchFamily="34" charset="0"/>
                <a:cs typeface="Verdana" pitchFamily="34" charset="0"/>
              </a:rPr>
              <a:t>Den Kreative Daimon kan ses som et modsvar til Den Dæmoniske elsker.</a:t>
            </a:r>
          </a:p>
          <a:p>
            <a:endParaRPr lang="da-DK" sz="2400" dirty="0" smtClean="0">
              <a:latin typeface="Verdana" pitchFamily="34" charset="0"/>
              <a:ea typeface="Verdana" pitchFamily="34" charset="0"/>
              <a:cs typeface="Verdana" pitchFamily="34" charset="0"/>
            </a:endParaRPr>
          </a:p>
          <a:p>
            <a:r>
              <a:rPr lang="da-DK" sz="2400" dirty="0" smtClean="0">
                <a:latin typeface="Verdana" pitchFamily="34" charset="0"/>
                <a:ea typeface="Verdana" pitchFamily="34" charset="0"/>
                <a:cs typeface="Verdana" pitchFamily="34" charset="0"/>
              </a:rPr>
              <a:t>Begrebet Daimon har været kendt siden antikken, og kan defineres som</a:t>
            </a:r>
            <a:r>
              <a:rPr lang="da-DK" dirty="0" smtClean="0"/>
              <a:t>:</a:t>
            </a:r>
          </a:p>
          <a:p>
            <a:pPr marL="0" indent="0">
              <a:buNone/>
            </a:pPr>
            <a:endParaRPr lang="en-US" sz="1900" dirty="0" smtClean="0">
              <a:latin typeface="Verdana" pitchFamily="34" charset="0"/>
              <a:ea typeface="Verdana" pitchFamily="34" charset="0"/>
              <a:cs typeface="Verdana" pitchFamily="34" charset="0"/>
            </a:endParaRPr>
          </a:p>
          <a:p>
            <a:pPr marL="0" indent="0">
              <a:buNone/>
            </a:pPr>
            <a:r>
              <a:rPr lang="en-US" sz="1900" dirty="0" smtClean="0">
                <a:latin typeface="Verdana" pitchFamily="34" charset="0"/>
                <a:ea typeface="Verdana" pitchFamily="34" charset="0"/>
                <a:cs typeface="Verdana" pitchFamily="34" charset="0"/>
              </a:rPr>
              <a:t>The </a:t>
            </a:r>
            <a:r>
              <a:rPr lang="en-US" sz="1900" dirty="0">
                <a:latin typeface="Verdana" pitchFamily="34" charset="0"/>
                <a:ea typeface="Verdana" pitchFamily="34" charset="0"/>
                <a:cs typeface="Verdana" pitchFamily="34" charset="0"/>
              </a:rPr>
              <a:t>Daimon is an inner force, a spirit within that energizes us and calls upon us to be and become creatively … [A]n indwelling power or spirit that possess human beings with extra-ordinary drive and enthusiasm” </a:t>
            </a:r>
            <a:r>
              <a:rPr lang="en-US" sz="2000" i="1" dirty="0"/>
              <a:t>(</a:t>
            </a:r>
            <a:r>
              <a:rPr lang="en-US" sz="2000" i="1" dirty="0" err="1"/>
              <a:t>Schierse</a:t>
            </a:r>
            <a:r>
              <a:rPr lang="en-US" sz="2000" i="1" dirty="0"/>
              <a:t>-Leonard, 1989, p. 8)</a:t>
            </a:r>
            <a:endParaRPr lang="da-DK" sz="2000" i="1" dirty="0"/>
          </a:p>
          <a:p>
            <a:pPr marL="0" indent="0">
              <a:buNone/>
            </a:pPr>
            <a:endParaRPr lang="da-DK" sz="19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411196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latin typeface="Verdana" pitchFamily="34" charset="0"/>
                <a:ea typeface="Verdana" pitchFamily="34" charset="0"/>
                <a:cs typeface="Verdana" pitchFamily="34" charset="0"/>
              </a:rPr>
              <a:t>Den Kreative Daimon </a:t>
            </a:r>
            <a:r>
              <a:rPr lang="da-DK" dirty="0" smtClean="0">
                <a:latin typeface="Verdana" pitchFamily="34" charset="0"/>
                <a:ea typeface="Verdana" pitchFamily="34" charset="0"/>
                <a:cs typeface="Verdana" pitchFamily="34" charset="0"/>
              </a:rPr>
              <a:t>II</a:t>
            </a:r>
            <a:endParaRPr lang="da-DK" dirty="0"/>
          </a:p>
        </p:txBody>
      </p:sp>
      <p:sp>
        <p:nvSpPr>
          <p:cNvPr id="3" name="Pladsholder til indhold 2"/>
          <p:cNvSpPr>
            <a:spLocks noGrp="1"/>
          </p:cNvSpPr>
          <p:nvPr>
            <p:ph idx="1"/>
          </p:nvPr>
        </p:nvSpPr>
        <p:spPr/>
        <p:txBody>
          <a:bodyPr/>
          <a:lstStyle/>
          <a:p>
            <a:r>
              <a:rPr lang="da-DK" dirty="0" smtClean="0"/>
              <a:t>Besættelsen af Den Dæmoniske Elsker betyder monomani; at liv, vision og kreativitet indsnævres, og personen bliver et objekt defineret af sit misbrug.</a:t>
            </a:r>
          </a:p>
          <a:p>
            <a:endParaRPr lang="da-DK" dirty="0" smtClean="0"/>
          </a:p>
          <a:p>
            <a:r>
              <a:rPr lang="da-DK" dirty="0" smtClean="0"/>
              <a:t>Besættelsen af Den Kreative Daimon betyder at livet folder sig ud, at man åbner sig op og yderligere transformation.</a:t>
            </a:r>
            <a:endParaRPr lang="da-DK" dirty="0"/>
          </a:p>
        </p:txBody>
      </p:sp>
    </p:spTree>
    <p:extLst>
      <p:ext uri="{BB962C8B-B14F-4D97-AF65-F5344CB8AC3E}">
        <p14:creationId xmlns:p14="http://schemas.microsoft.com/office/powerpoint/2010/main" val="2739415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latin typeface="Verdana" pitchFamily="34" charset="0"/>
                <a:ea typeface="Verdana" pitchFamily="34" charset="0"/>
                <a:cs typeface="Verdana" pitchFamily="34" charset="0"/>
              </a:rPr>
              <a:t>Den Kreative Daimon </a:t>
            </a:r>
            <a:r>
              <a:rPr lang="da-DK" dirty="0" smtClean="0">
                <a:latin typeface="Verdana" pitchFamily="34" charset="0"/>
                <a:ea typeface="Verdana" pitchFamily="34" charset="0"/>
                <a:cs typeface="Verdana" pitchFamily="34" charset="0"/>
              </a:rPr>
              <a:t>III</a:t>
            </a:r>
            <a:endParaRPr lang="da-DK" dirty="0"/>
          </a:p>
        </p:txBody>
      </p:sp>
      <p:sp>
        <p:nvSpPr>
          <p:cNvPr id="3" name="Pladsholder til indhold 2"/>
          <p:cNvSpPr>
            <a:spLocks noGrp="1"/>
          </p:cNvSpPr>
          <p:nvPr>
            <p:ph idx="1"/>
          </p:nvPr>
        </p:nvSpPr>
        <p:spPr/>
        <p:txBody>
          <a:bodyPr>
            <a:noAutofit/>
          </a:bodyPr>
          <a:lstStyle/>
          <a:p>
            <a:r>
              <a:rPr lang="da-DK" sz="2400" dirty="0" smtClean="0">
                <a:latin typeface="Verdana" pitchFamily="34" charset="0"/>
                <a:ea typeface="Verdana" pitchFamily="34" charset="0"/>
                <a:cs typeface="Verdana" pitchFamily="34" charset="0"/>
              </a:rPr>
              <a:t>Igen ses en parallel til Eros/Thanatos- modsætningen.</a:t>
            </a:r>
          </a:p>
          <a:p>
            <a:endParaRPr lang="da-DK" sz="2400" dirty="0">
              <a:latin typeface="Verdana" pitchFamily="34" charset="0"/>
              <a:ea typeface="Verdana" pitchFamily="34" charset="0"/>
              <a:cs typeface="Verdana" pitchFamily="34" charset="0"/>
            </a:endParaRPr>
          </a:p>
          <a:p>
            <a:r>
              <a:rPr lang="da-DK" sz="2400" dirty="0" smtClean="0">
                <a:latin typeface="Verdana" pitchFamily="34" charset="0"/>
                <a:ea typeface="Verdana" pitchFamily="34" charset="0"/>
                <a:cs typeface="Verdana" pitchFamily="34" charset="0"/>
              </a:rPr>
              <a:t>I den forstand kan Den Kreative Daimon ses som en Eros-agent:</a:t>
            </a:r>
            <a:br>
              <a:rPr lang="da-DK" sz="2400" dirty="0" smtClean="0">
                <a:latin typeface="Verdana" pitchFamily="34" charset="0"/>
                <a:ea typeface="Verdana" pitchFamily="34" charset="0"/>
                <a:cs typeface="Verdana" pitchFamily="34" charset="0"/>
              </a:rPr>
            </a:br>
            <a:endParaRPr lang="en-US" sz="2400" dirty="0">
              <a:latin typeface="Verdana" pitchFamily="34" charset="0"/>
              <a:ea typeface="Verdana" pitchFamily="34" charset="0"/>
              <a:cs typeface="Verdana" pitchFamily="34" charset="0"/>
            </a:endParaRPr>
          </a:p>
          <a:p>
            <a:pPr marL="0" indent="0">
              <a:buNone/>
            </a:pPr>
            <a:r>
              <a:rPr lang="en-US" sz="2400" dirty="0" smtClean="0">
                <a:latin typeface="Verdana" pitchFamily="34" charset="0"/>
                <a:ea typeface="Verdana" pitchFamily="34" charset="0"/>
                <a:cs typeface="Verdana" pitchFamily="34" charset="0"/>
              </a:rPr>
              <a:t>“</a:t>
            </a:r>
            <a:r>
              <a:rPr lang="en-US" sz="1900" dirty="0" smtClean="0">
                <a:latin typeface="Verdana" pitchFamily="34" charset="0"/>
                <a:ea typeface="Verdana" pitchFamily="34" charset="0"/>
                <a:cs typeface="Verdana" pitchFamily="34" charset="0"/>
              </a:rPr>
              <a:t>I </a:t>
            </a:r>
            <a:r>
              <a:rPr lang="en-US" sz="1900" dirty="0">
                <a:latin typeface="Verdana" pitchFamily="34" charset="0"/>
                <a:ea typeface="Verdana" pitchFamily="34" charset="0"/>
                <a:cs typeface="Verdana" pitchFamily="34" charset="0"/>
              </a:rPr>
              <a:t>will emphasize here that creativity should be understood in its broadest sense; not only as an artistic concept, but as an ability in the psyche of every human being to create life, and to be able to live within the tension of life’s opposites and paradoxes in a constructive way. The Creative Daimon as an agent of Eros is working for the psyche to be open, transforming – ultimately for welcoming Life itself in all its </a:t>
            </a:r>
            <a:r>
              <a:rPr lang="en-US" sz="1900" dirty="0" smtClean="0">
                <a:latin typeface="Verdana" pitchFamily="34" charset="0"/>
                <a:ea typeface="Verdana" pitchFamily="34" charset="0"/>
                <a:cs typeface="Verdana" pitchFamily="34" charset="0"/>
              </a:rPr>
              <a:t>aspects”. (Gazel, 2012)</a:t>
            </a:r>
            <a:endParaRPr lang="da-DK" sz="1900" dirty="0">
              <a:latin typeface="Verdana" pitchFamily="34" charset="0"/>
              <a:ea typeface="Verdana" pitchFamily="34" charset="0"/>
              <a:cs typeface="Verdana" pitchFamily="34" charset="0"/>
            </a:endParaRPr>
          </a:p>
          <a:p>
            <a:endParaRPr lang="da-DK"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81485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Verdana" pitchFamily="34" charset="0"/>
                <a:ea typeface="Verdana" pitchFamily="34" charset="0"/>
                <a:cs typeface="Verdana" pitchFamily="34" charset="0"/>
              </a:rPr>
              <a:t>Konklusion</a:t>
            </a:r>
            <a:endParaRPr lang="da-DK" dirty="0">
              <a:latin typeface="Verdana" pitchFamily="34" charset="0"/>
              <a:ea typeface="Verdana" pitchFamily="34" charset="0"/>
              <a:cs typeface="Verdana" pitchFamily="34" charset="0"/>
            </a:endParaRPr>
          </a:p>
        </p:txBody>
      </p:sp>
      <p:sp>
        <p:nvSpPr>
          <p:cNvPr id="3" name="Pladsholder til indhold 2"/>
          <p:cNvSpPr>
            <a:spLocks noGrp="1"/>
          </p:cNvSpPr>
          <p:nvPr>
            <p:ph idx="1"/>
          </p:nvPr>
        </p:nvSpPr>
        <p:spPr/>
        <p:txBody>
          <a:bodyPr>
            <a:normAutofit fontScale="92500"/>
          </a:bodyPr>
          <a:lstStyle/>
          <a:p>
            <a:r>
              <a:rPr lang="da-DK" sz="2400" dirty="0" smtClean="0">
                <a:latin typeface="Verdana" pitchFamily="34" charset="0"/>
                <a:ea typeface="Verdana" pitchFamily="34" charset="0"/>
                <a:cs typeface="Verdana" pitchFamily="34" charset="0"/>
              </a:rPr>
              <a:t>At skabe et billede af Den Dæmoniske Elsker, og at beskrive hvordan dette billede/kompleks konstelleres og fungerer i den kvindelige psyke.</a:t>
            </a:r>
          </a:p>
          <a:p>
            <a:endParaRPr lang="da-DK" sz="2400" dirty="0" smtClean="0">
              <a:latin typeface="Verdana" pitchFamily="34" charset="0"/>
              <a:ea typeface="Verdana" pitchFamily="34" charset="0"/>
              <a:cs typeface="Verdana" pitchFamily="34" charset="0"/>
            </a:endParaRPr>
          </a:p>
          <a:p>
            <a:r>
              <a:rPr lang="da-DK" sz="2400" dirty="0" smtClean="0">
                <a:latin typeface="Verdana" pitchFamily="34" charset="0"/>
                <a:ea typeface="Verdana" pitchFamily="34" charset="0"/>
                <a:cs typeface="Verdana" pitchFamily="34" charset="0"/>
              </a:rPr>
              <a:t>Se på sammenhængen mellem Kreativitet/Kaos og Eros/Thanatos</a:t>
            </a:r>
          </a:p>
          <a:p>
            <a:endParaRPr lang="da-DK" sz="2400" dirty="0">
              <a:latin typeface="Verdana" pitchFamily="34" charset="0"/>
              <a:ea typeface="Verdana" pitchFamily="34" charset="0"/>
              <a:cs typeface="Verdana" pitchFamily="34" charset="0"/>
            </a:endParaRPr>
          </a:p>
          <a:p>
            <a:r>
              <a:rPr lang="da-DK" sz="2400" dirty="0" smtClean="0">
                <a:latin typeface="Verdana" pitchFamily="34" charset="0"/>
                <a:ea typeface="Verdana" pitchFamily="34" charset="0"/>
                <a:cs typeface="Verdana" pitchFamily="34" charset="0"/>
              </a:rPr>
              <a:t>Den kreative Daimon som modbillede.</a:t>
            </a:r>
          </a:p>
          <a:p>
            <a:endParaRPr lang="da-DK" sz="2400" dirty="0">
              <a:latin typeface="Verdana" pitchFamily="34" charset="0"/>
              <a:ea typeface="Verdana" pitchFamily="34" charset="0"/>
              <a:cs typeface="Verdana" pitchFamily="34" charset="0"/>
            </a:endParaRPr>
          </a:p>
          <a:p>
            <a:r>
              <a:rPr lang="en-US" sz="2400" dirty="0" smtClean="0">
                <a:latin typeface="Verdana" pitchFamily="34" charset="0"/>
                <a:ea typeface="Verdana" pitchFamily="34" charset="0"/>
                <a:cs typeface="Verdana" pitchFamily="34" charset="0"/>
              </a:rPr>
              <a:t>Ækvivalens mellem </a:t>
            </a:r>
            <a:r>
              <a:rPr lang="en-US" sz="2400" dirty="0">
                <a:latin typeface="Verdana" pitchFamily="34" charset="0"/>
                <a:ea typeface="Verdana" pitchFamily="34" charset="0"/>
                <a:cs typeface="Verdana" pitchFamily="34" charset="0"/>
              </a:rPr>
              <a:t>K</a:t>
            </a:r>
            <a:r>
              <a:rPr lang="en-US" sz="2400" dirty="0" smtClean="0">
                <a:latin typeface="Verdana" pitchFamily="34" charset="0"/>
                <a:ea typeface="Verdana" pitchFamily="34" charset="0"/>
                <a:cs typeface="Verdana" pitchFamily="34" charset="0"/>
              </a:rPr>
              <a:t>reativitet – </a:t>
            </a:r>
            <a:r>
              <a:rPr lang="en-US" sz="2400" dirty="0">
                <a:latin typeface="Verdana" pitchFamily="34" charset="0"/>
                <a:ea typeface="Verdana" pitchFamily="34" charset="0"/>
                <a:cs typeface="Verdana" pitchFamily="34" charset="0"/>
              </a:rPr>
              <a:t>Eros – </a:t>
            </a:r>
            <a:r>
              <a:rPr lang="en-US" sz="2400" dirty="0" smtClean="0">
                <a:latin typeface="Verdana" pitchFamily="34" charset="0"/>
                <a:ea typeface="Verdana" pitchFamily="34" charset="0"/>
                <a:cs typeface="Verdana" pitchFamily="34" charset="0"/>
              </a:rPr>
              <a:t>Den Kreative Daimon og mellem Misbrug /Perfektion (som svar på kaosangst) – </a:t>
            </a:r>
            <a:r>
              <a:rPr lang="en-US" sz="2400" dirty="0">
                <a:latin typeface="Verdana" pitchFamily="34" charset="0"/>
                <a:ea typeface="Verdana" pitchFamily="34" charset="0"/>
                <a:cs typeface="Verdana" pitchFamily="34" charset="0"/>
              </a:rPr>
              <a:t>Thanatos – </a:t>
            </a:r>
            <a:r>
              <a:rPr lang="en-US" sz="2400" dirty="0" smtClean="0">
                <a:latin typeface="Verdana" pitchFamily="34" charset="0"/>
                <a:ea typeface="Verdana" pitchFamily="34" charset="0"/>
                <a:cs typeface="Verdana" pitchFamily="34" charset="0"/>
              </a:rPr>
              <a:t>Den Dæmoniske Elsker</a:t>
            </a:r>
            <a:r>
              <a:rPr lang="da-DK" sz="2400" dirty="0" smtClean="0">
                <a:latin typeface="Verdana" pitchFamily="34" charset="0"/>
                <a:ea typeface="Verdana" pitchFamily="34" charset="0"/>
                <a:cs typeface="Verdana" pitchFamily="34" charset="0"/>
              </a:rPr>
              <a:t> </a:t>
            </a:r>
          </a:p>
          <a:p>
            <a:endParaRPr lang="da-DK" sz="2400" dirty="0" smtClean="0">
              <a:latin typeface="Verdana" pitchFamily="34" charset="0"/>
              <a:ea typeface="Verdana" pitchFamily="34" charset="0"/>
              <a:cs typeface="Verdana" pitchFamily="34" charset="0"/>
            </a:endParaRPr>
          </a:p>
          <a:p>
            <a:endParaRPr lang="da-DK"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94108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Litteratur</a:t>
            </a:r>
            <a:endParaRPr lang="da-DK" dirty="0"/>
          </a:p>
        </p:txBody>
      </p:sp>
      <p:sp>
        <p:nvSpPr>
          <p:cNvPr id="3" name="Pladsholder til indhold 2"/>
          <p:cNvSpPr>
            <a:spLocks noGrp="1"/>
          </p:cNvSpPr>
          <p:nvPr>
            <p:ph idx="1"/>
          </p:nvPr>
        </p:nvSpPr>
        <p:spPr/>
        <p:txBody>
          <a:bodyPr>
            <a:normAutofit/>
          </a:bodyPr>
          <a:lstStyle/>
          <a:p>
            <a:pPr marL="0" indent="0">
              <a:buNone/>
            </a:pPr>
            <a:r>
              <a:rPr lang="da-DK" sz="2000" dirty="0" smtClean="0">
                <a:latin typeface="Verdana" pitchFamily="34" charset="0"/>
                <a:ea typeface="Verdana" pitchFamily="34" charset="0"/>
                <a:cs typeface="Verdana" pitchFamily="34" charset="0"/>
              </a:rPr>
              <a:t>Gazel, Kristine. </a:t>
            </a:r>
            <a:r>
              <a:rPr lang="en-US" sz="2000" dirty="0">
                <a:latin typeface="Verdana" pitchFamily="34" charset="0"/>
                <a:ea typeface="Verdana" pitchFamily="34" charset="0"/>
                <a:cs typeface="Verdana" pitchFamily="34" charset="0"/>
              </a:rPr>
              <a:t>The Demon Lover </a:t>
            </a:r>
            <a:r>
              <a:rPr lang="en-US" sz="2000" dirty="0" smtClean="0">
                <a:latin typeface="Verdana" pitchFamily="34" charset="0"/>
                <a:ea typeface="Verdana" pitchFamily="34" charset="0"/>
                <a:cs typeface="Verdana" pitchFamily="34" charset="0"/>
              </a:rPr>
              <a:t>: </a:t>
            </a:r>
            <a:r>
              <a:rPr lang="en-US" sz="2000" dirty="0">
                <a:latin typeface="Verdana" pitchFamily="34" charset="0"/>
                <a:ea typeface="Verdana" pitchFamily="34" charset="0"/>
                <a:cs typeface="Verdana" pitchFamily="34" charset="0"/>
              </a:rPr>
              <a:t>A Psychological </a:t>
            </a:r>
            <a:r>
              <a:rPr lang="en-US" sz="2000" dirty="0" smtClean="0">
                <a:latin typeface="Verdana" pitchFamily="34" charset="0"/>
                <a:ea typeface="Verdana" pitchFamily="34" charset="0"/>
                <a:cs typeface="Verdana" pitchFamily="34" charset="0"/>
              </a:rPr>
              <a:t>Profile. 2012.</a:t>
            </a:r>
            <a:endParaRPr lang="da-DK" sz="2000" dirty="0">
              <a:latin typeface="Verdana" pitchFamily="34" charset="0"/>
              <a:ea typeface="Verdana" pitchFamily="34" charset="0"/>
              <a:cs typeface="Verdana" pitchFamily="34" charset="0"/>
            </a:endParaRPr>
          </a:p>
          <a:p>
            <a:pPr marL="0" indent="0">
              <a:buNone/>
            </a:pPr>
            <a:r>
              <a:rPr lang="da-DK" sz="2000" dirty="0" smtClean="0">
                <a:latin typeface="Verdana" pitchFamily="34" charset="0"/>
                <a:ea typeface="Verdana" pitchFamily="34" charset="0"/>
                <a:cs typeface="Verdana" pitchFamily="34" charset="0"/>
              </a:rPr>
              <a:t>Harding, M. Esther: </a:t>
            </a:r>
            <a:r>
              <a:rPr lang="en-US" sz="2000" dirty="0">
                <a:latin typeface="Verdana" pitchFamily="34" charset="0"/>
                <a:ea typeface="Verdana" pitchFamily="34" charset="0"/>
                <a:cs typeface="Verdana" pitchFamily="34" charset="0"/>
              </a:rPr>
              <a:t>The Way of all Women : A Psychological </a:t>
            </a:r>
            <a:r>
              <a:rPr lang="en-US" sz="2000" dirty="0" smtClean="0">
                <a:latin typeface="Verdana" pitchFamily="34" charset="0"/>
                <a:ea typeface="Verdana" pitchFamily="34" charset="0"/>
                <a:cs typeface="Verdana" pitchFamily="34" charset="0"/>
              </a:rPr>
              <a:t>Study. 1974.</a:t>
            </a:r>
          </a:p>
          <a:p>
            <a:pPr marL="0" indent="0">
              <a:buNone/>
            </a:pPr>
            <a:r>
              <a:rPr lang="en-US" sz="2000" dirty="0" err="1" smtClean="0">
                <a:latin typeface="Verdana" pitchFamily="34" charset="0"/>
                <a:ea typeface="Verdana" pitchFamily="34" charset="0"/>
                <a:cs typeface="Verdana" pitchFamily="34" charset="0"/>
              </a:rPr>
              <a:t>Igra</a:t>
            </a:r>
            <a:r>
              <a:rPr lang="en-US" sz="2000" dirty="0" smtClean="0">
                <a:latin typeface="Verdana" pitchFamily="34" charset="0"/>
                <a:ea typeface="Verdana" pitchFamily="34" charset="0"/>
                <a:cs typeface="Verdana" pitchFamily="34" charset="0"/>
              </a:rPr>
              <a:t>, </a:t>
            </a:r>
            <a:r>
              <a:rPr lang="en-US" sz="2000" dirty="0" err="1" smtClean="0">
                <a:latin typeface="Verdana" pitchFamily="34" charset="0"/>
                <a:ea typeface="Verdana" pitchFamily="34" charset="0"/>
                <a:cs typeface="Verdana" pitchFamily="34" charset="0"/>
              </a:rPr>
              <a:t>Ludvig</a:t>
            </a:r>
            <a:r>
              <a:rPr lang="en-US" sz="2000" dirty="0" smtClean="0">
                <a:latin typeface="Verdana" pitchFamily="34" charset="0"/>
                <a:ea typeface="Verdana" pitchFamily="34" charset="0"/>
                <a:cs typeface="Verdana" pitchFamily="34" charset="0"/>
              </a:rPr>
              <a:t>: </a:t>
            </a:r>
            <a:r>
              <a:rPr lang="en-US" sz="2000" dirty="0" err="1" smtClean="0">
                <a:latin typeface="Verdana" pitchFamily="34" charset="0"/>
                <a:ea typeface="Verdana" pitchFamily="34" charset="0"/>
                <a:cs typeface="Verdana" pitchFamily="34" charset="0"/>
              </a:rPr>
              <a:t>Psykoterapi</a:t>
            </a:r>
            <a:r>
              <a:rPr lang="en-US" sz="2000" dirty="0" smtClean="0">
                <a:latin typeface="Verdana" pitchFamily="34" charset="0"/>
                <a:ea typeface="Verdana" pitchFamily="34" charset="0"/>
                <a:cs typeface="Verdana" pitchFamily="34" charset="0"/>
              </a:rPr>
              <a:t> på liv og </a:t>
            </a:r>
            <a:r>
              <a:rPr lang="en-US" sz="2000" dirty="0" err="1" smtClean="0">
                <a:latin typeface="Verdana" pitchFamily="34" charset="0"/>
                <a:ea typeface="Verdana" pitchFamily="34" charset="0"/>
                <a:cs typeface="Verdana" pitchFamily="34" charset="0"/>
              </a:rPr>
              <a:t>død</a:t>
            </a:r>
            <a:r>
              <a:rPr lang="en-US" sz="2000" dirty="0" smtClean="0">
                <a:latin typeface="Verdana" pitchFamily="34" charset="0"/>
                <a:ea typeface="Verdana" pitchFamily="34" charset="0"/>
                <a:cs typeface="Verdana" pitchFamily="34" charset="0"/>
              </a:rPr>
              <a:t>. 1990.</a:t>
            </a:r>
          </a:p>
          <a:p>
            <a:pPr marL="0" indent="0">
              <a:buNone/>
            </a:pPr>
            <a:r>
              <a:rPr lang="en-US" sz="2000" dirty="0" smtClean="0">
                <a:latin typeface="Verdana" pitchFamily="34" charset="0"/>
                <a:ea typeface="Verdana" pitchFamily="34" charset="0"/>
                <a:cs typeface="Verdana" pitchFamily="34" charset="0"/>
              </a:rPr>
              <a:t>Schierse-Leonard, Linda: </a:t>
            </a:r>
            <a:r>
              <a:rPr lang="en-US" sz="2000" dirty="0">
                <a:latin typeface="Verdana" pitchFamily="34" charset="0"/>
                <a:ea typeface="Verdana" pitchFamily="34" charset="0"/>
                <a:cs typeface="Verdana" pitchFamily="34" charset="0"/>
              </a:rPr>
              <a:t>On The Way to the Wedding : Transforming the Love relationship</a:t>
            </a:r>
            <a:r>
              <a:rPr lang="en-US" sz="2000" dirty="0" smtClean="0">
                <a:latin typeface="Verdana" pitchFamily="34" charset="0"/>
                <a:ea typeface="Verdana" pitchFamily="34" charset="0"/>
                <a:cs typeface="Verdana" pitchFamily="34" charset="0"/>
              </a:rPr>
              <a:t>. 1987.</a:t>
            </a:r>
          </a:p>
          <a:p>
            <a:pPr marL="0" indent="0">
              <a:buNone/>
            </a:pPr>
            <a:r>
              <a:rPr lang="en-US" sz="2000" dirty="0" smtClean="0">
                <a:latin typeface="Verdana" pitchFamily="34" charset="0"/>
                <a:ea typeface="Verdana" pitchFamily="34" charset="0"/>
                <a:cs typeface="Verdana" pitchFamily="34" charset="0"/>
              </a:rPr>
              <a:t>Schierse-Leonard</a:t>
            </a:r>
            <a:r>
              <a:rPr lang="en-US" sz="2000" dirty="0">
                <a:latin typeface="Verdana" pitchFamily="34" charset="0"/>
                <a:ea typeface="Verdana" pitchFamily="34" charset="0"/>
                <a:cs typeface="Verdana" pitchFamily="34" charset="0"/>
              </a:rPr>
              <a:t>, </a:t>
            </a:r>
            <a:r>
              <a:rPr lang="en-US" sz="2000" dirty="0" smtClean="0">
                <a:latin typeface="Verdana" pitchFamily="34" charset="0"/>
                <a:ea typeface="Verdana" pitchFamily="34" charset="0"/>
                <a:cs typeface="Verdana" pitchFamily="34" charset="0"/>
              </a:rPr>
              <a:t>Linda: </a:t>
            </a:r>
            <a:r>
              <a:rPr lang="en-US" sz="2000" dirty="0">
                <a:latin typeface="Verdana" pitchFamily="34" charset="0"/>
                <a:ea typeface="Verdana" pitchFamily="34" charset="0"/>
                <a:cs typeface="Verdana" pitchFamily="34" charset="0"/>
              </a:rPr>
              <a:t>Witness to The Fire : Creativity and the Weil of </a:t>
            </a:r>
            <a:r>
              <a:rPr lang="en-US" sz="2000" dirty="0" smtClean="0">
                <a:latin typeface="Verdana" pitchFamily="34" charset="0"/>
                <a:ea typeface="Verdana" pitchFamily="34" charset="0"/>
                <a:cs typeface="Verdana" pitchFamily="34" charset="0"/>
              </a:rPr>
              <a:t>Addiction.</a:t>
            </a:r>
            <a:r>
              <a:rPr lang="da-DK" sz="2000" dirty="0">
                <a:latin typeface="Verdana" pitchFamily="34" charset="0"/>
                <a:ea typeface="Verdana" pitchFamily="34" charset="0"/>
                <a:cs typeface="Verdana" pitchFamily="34" charset="0"/>
              </a:rPr>
              <a:t> </a:t>
            </a:r>
            <a:r>
              <a:rPr lang="en-US" sz="2000" dirty="0" smtClean="0">
                <a:latin typeface="Verdana" pitchFamily="34" charset="0"/>
                <a:ea typeface="Verdana" pitchFamily="34" charset="0"/>
                <a:cs typeface="Verdana" pitchFamily="34" charset="0"/>
              </a:rPr>
              <a:t>1989.</a:t>
            </a:r>
          </a:p>
          <a:p>
            <a:pPr marL="0" indent="0">
              <a:buNone/>
            </a:pPr>
            <a:r>
              <a:rPr lang="en-US" sz="2000" dirty="0">
                <a:latin typeface="Verdana" pitchFamily="34" charset="0"/>
                <a:ea typeface="Verdana" pitchFamily="34" charset="0"/>
                <a:cs typeface="Verdana" pitchFamily="34" charset="0"/>
              </a:rPr>
              <a:t>Stein, </a:t>
            </a:r>
            <a:r>
              <a:rPr lang="en-US" sz="2000" dirty="0" smtClean="0">
                <a:latin typeface="Verdana" pitchFamily="34" charset="0"/>
                <a:ea typeface="Verdana" pitchFamily="34" charset="0"/>
                <a:cs typeface="Verdana" pitchFamily="34" charset="0"/>
              </a:rPr>
              <a:t>Murray: </a:t>
            </a:r>
            <a:r>
              <a:rPr lang="en-US" sz="2000" dirty="0">
                <a:latin typeface="Verdana" pitchFamily="34" charset="0"/>
                <a:ea typeface="Verdana" pitchFamily="34" charset="0"/>
                <a:cs typeface="Verdana" pitchFamily="34" charset="0"/>
              </a:rPr>
              <a:t>Jung’s map of the Soul : An </a:t>
            </a:r>
            <a:r>
              <a:rPr lang="en-US" sz="2000" dirty="0" smtClean="0">
                <a:latin typeface="Verdana" pitchFamily="34" charset="0"/>
                <a:ea typeface="Verdana" pitchFamily="34" charset="0"/>
                <a:cs typeface="Verdana" pitchFamily="34" charset="0"/>
              </a:rPr>
              <a:t>introduction. 1998.</a:t>
            </a:r>
          </a:p>
          <a:p>
            <a:pPr marL="0" indent="0">
              <a:buNone/>
            </a:pPr>
            <a:r>
              <a:rPr lang="en-US" sz="2000" dirty="0">
                <a:latin typeface="Verdana" pitchFamily="34" charset="0"/>
                <a:ea typeface="Verdana" pitchFamily="34" charset="0"/>
                <a:cs typeface="Verdana" pitchFamily="34" charset="0"/>
              </a:rPr>
              <a:t>Woodman, </a:t>
            </a:r>
            <a:r>
              <a:rPr lang="en-US" sz="2000" dirty="0" smtClean="0">
                <a:latin typeface="Verdana" pitchFamily="34" charset="0"/>
                <a:ea typeface="Verdana" pitchFamily="34" charset="0"/>
                <a:cs typeface="Verdana" pitchFamily="34" charset="0"/>
              </a:rPr>
              <a:t>Marion: </a:t>
            </a:r>
            <a:r>
              <a:rPr lang="en-US" sz="2000" dirty="0">
                <a:latin typeface="Verdana" pitchFamily="34" charset="0"/>
                <a:ea typeface="Verdana" pitchFamily="34" charset="0"/>
                <a:cs typeface="Verdana" pitchFamily="34" charset="0"/>
              </a:rPr>
              <a:t>Addiction to perfection : The Still </a:t>
            </a:r>
            <a:r>
              <a:rPr lang="en-US" sz="2000" dirty="0" err="1">
                <a:latin typeface="Verdana" pitchFamily="34" charset="0"/>
                <a:ea typeface="Verdana" pitchFamily="34" charset="0"/>
                <a:cs typeface="Verdana" pitchFamily="34" charset="0"/>
              </a:rPr>
              <a:t>Unravished</a:t>
            </a:r>
            <a:r>
              <a:rPr lang="en-US" sz="2000" dirty="0">
                <a:latin typeface="Verdana" pitchFamily="34" charset="0"/>
                <a:ea typeface="Verdana" pitchFamily="34" charset="0"/>
                <a:cs typeface="Verdana" pitchFamily="34" charset="0"/>
              </a:rPr>
              <a:t> Bride</a:t>
            </a:r>
            <a:r>
              <a:rPr lang="en-US" sz="2000" dirty="0" smtClean="0">
                <a:latin typeface="Verdana" pitchFamily="34" charset="0"/>
                <a:ea typeface="Verdana" pitchFamily="34" charset="0"/>
                <a:cs typeface="Verdana" pitchFamily="34" charset="0"/>
              </a:rPr>
              <a:t>. 1982.</a:t>
            </a:r>
            <a:endParaRPr lang="da-DK" sz="2000" dirty="0">
              <a:latin typeface="Verdana" pitchFamily="34" charset="0"/>
              <a:ea typeface="Verdana" pitchFamily="34" charset="0"/>
              <a:cs typeface="Verdana" pitchFamily="34" charset="0"/>
            </a:endParaRPr>
          </a:p>
          <a:p>
            <a:pPr marL="0" indent="0">
              <a:buNone/>
            </a:pPr>
            <a:r>
              <a:rPr lang="en-US" sz="2000" dirty="0" smtClean="0">
                <a:latin typeface="Verdana" pitchFamily="34" charset="0"/>
                <a:ea typeface="Verdana" pitchFamily="34" charset="0"/>
                <a:cs typeface="Verdana" pitchFamily="34" charset="0"/>
              </a:rPr>
              <a:t> </a:t>
            </a:r>
            <a:endParaRPr lang="da-DK" sz="2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227979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latin typeface="Verdana" pitchFamily="34" charset="0"/>
                <a:ea typeface="Verdana" pitchFamily="34" charset="0"/>
                <a:cs typeface="Verdana" pitchFamily="34" charset="0"/>
              </a:rPr>
              <a:t>I</a:t>
            </a:r>
            <a:r>
              <a:rPr lang="da-DK" dirty="0" smtClean="0">
                <a:latin typeface="Verdana" pitchFamily="34" charset="0"/>
                <a:ea typeface="Verdana" pitchFamily="34" charset="0"/>
                <a:cs typeface="Verdana" pitchFamily="34" charset="0"/>
              </a:rPr>
              <a:t>ntroduktion</a:t>
            </a:r>
            <a:endParaRPr lang="da-DK" dirty="0">
              <a:latin typeface="Verdana" pitchFamily="34" charset="0"/>
              <a:ea typeface="Verdana" pitchFamily="34" charset="0"/>
              <a:cs typeface="Verdana" pitchFamily="34" charset="0"/>
            </a:endParaRPr>
          </a:p>
        </p:txBody>
      </p:sp>
      <p:sp>
        <p:nvSpPr>
          <p:cNvPr id="3" name="Pladsholder til indhold 2"/>
          <p:cNvSpPr>
            <a:spLocks noGrp="1"/>
          </p:cNvSpPr>
          <p:nvPr>
            <p:ph idx="1"/>
          </p:nvPr>
        </p:nvSpPr>
        <p:spPr/>
        <p:txBody>
          <a:bodyPr>
            <a:normAutofit fontScale="92500" lnSpcReduction="20000"/>
          </a:bodyPr>
          <a:lstStyle/>
          <a:p>
            <a:r>
              <a:rPr lang="da-DK" sz="2400" dirty="0" smtClean="0">
                <a:latin typeface="Verdana" pitchFamily="34" charset="0"/>
                <a:ea typeface="Verdana" pitchFamily="34" charset="0"/>
                <a:cs typeface="Verdana" pitchFamily="34" charset="0"/>
              </a:rPr>
              <a:t>Den </a:t>
            </a:r>
            <a:r>
              <a:rPr lang="da-DK" sz="2400" dirty="0" smtClean="0">
                <a:latin typeface="Verdana" pitchFamily="34" charset="0"/>
                <a:ea typeface="Verdana" pitchFamily="34" charset="0"/>
                <a:cs typeface="Verdana" pitchFamily="34" charset="0"/>
              </a:rPr>
              <a:t>Dæmoniske Elsker er et stærkt psykologisk billede – eller kompleks.</a:t>
            </a:r>
          </a:p>
          <a:p>
            <a:endParaRPr lang="da-DK" sz="2400" dirty="0" smtClean="0">
              <a:latin typeface="Verdana" pitchFamily="34" charset="0"/>
              <a:ea typeface="Verdana" pitchFamily="34" charset="0"/>
              <a:cs typeface="Verdana" pitchFamily="34" charset="0"/>
            </a:endParaRPr>
          </a:p>
          <a:p>
            <a:r>
              <a:rPr lang="da-DK" sz="2400" dirty="0" smtClean="0">
                <a:latin typeface="Verdana" pitchFamily="34" charset="0"/>
                <a:ea typeface="Verdana" pitchFamily="34" charset="0"/>
                <a:cs typeface="Verdana" pitchFamily="34" charset="0"/>
              </a:rPr>
              <a:t>Den </a:t>
            </a:r>
            <a:r>
              <a:rPr lang="da-DK" sz="2400" dirty="0" smtClean="0">
                <a:latin typeface="Verdana" pitchFamily="34" charset="0"/>
                <a:ea typeface="Verdana" pitchFamily="34" charset="0"/>
                <a:cs typeface="Verdana" pitchFamily="34" charset="0"/>
              </a:rPr>
              <a:t>dæmoniske elsker kan være til skade for kvinders kreativitet og Eros.</a:t>
            </a:r>
          </a:p>
          <a:p>
            <a:endParaRPr lang="da-DK" sz="2400" dirty="0" smtClean="0">
              <a:latin typeface="Verdana" pitchFamily="34" charset="0"/>
              <a:ea typeface="Verdana" pitchFamily="34" charset="0"/>
              <a:cs typeface="Verdana" pitchFamily="34" charset="0"/>
            </a:endParaRPr>
          </a:p>
          <a:p>
            <a:r>
              <a:rPr lang="da-DK" sz="2400" dirty="0" smtClean="0">
                <a:latin typeface="Verdana" pitchFamily="34" charset="0"/>
                <a:ea typeface="Verdana" pitchFamily="34" charset="0"/>
                <a:cs typeface="Verdana" pitchFamily="34" charset="0"/>
              </a:rPr>
              <a:t>I </a:t>
            </a:r>
            <a:r>
              <a:rPr lang="da-DK" sz="2400" dirty="0" smtClean="0">
                <a:latin typeface="Verdana" pitchFamily="34" charset="0"/>
                <a:ea typeface="Verdana" pitchFamily="34" charset="0"/>
                <a:cs typeface="Verdana" pitchFamily="34" charset="0"/>
              </a:rPr>
              <a:t>nogle tilfælde også til fare for hendes liv.</a:t>
            </a:r>
          </a:p>
          <a:p>
            <a:endParaRPr lang="da-DK" sz="2400" dirty="0" smtClean="0">
              <a:latin typeface="Verdana" pitchFamily="34" charset="0"/>
              <a:ea typeface="Verdana" pitchFamily="34" charset="0"/>
              <a:cs typeface="Verdana" pitchFamily="34" charset="0"/>
            </a:endParaRPr>
          </a:p>
          <a:p>
            <a:r>
              <a:rPr lang="da-DK" sz="2400" dirty="0" smtClean="0">
                <a:latin typeface="Verdana" pitchFamily="34" charset="0"/>
                <a:ea typeface="Verdana" pitchFamily="34" charset="0"/>
                <a:cs typeface="Verdana" pitchFamily="34" charset="0"/>
              </a:rPr>
              <a:t>Dette </a:t>
            </a:r>
            <a:r>
              <a:rPr lang="da-DK" sz="2400" dirty="0" smtClean="0">
                <a:latin typeface="Verdana" pitchFamily="34" charset="0"/>
                <a:ea typeface="Verdana" pitchFamily="34" charset="0"/>
                <a:cs typeface="Verdana" pitchFamily="34" charset="0"/>
              </a:rPr>
              <a:t>oplæg – og opgaven – er et forsøg på at skabe en psykologisk profil af Den Dæmoniske Elsker.</a:t>
            </a:r>
          </a:p>
          <a:p>
            <a:endParaRPr lang="da-DK" sz="2400" dirty="0" smtClean="0">
              <a:latin typeface="Verdana" pitchFamily="34" charset="0"/>
              <a:ea typeface="Verdana" pitchFamily="34" charset="0"/>
              <a:cs typeface="Verdana" pitchFamily="34" charset="0"/>
            </a:endParaRPr>
          </a:p>
          <a:p>
            <a:r>
              <a:rPr lang="da-DK" sz="2400" dirty="0" smtClean="0">
                <a:latin typeface="Verdana" pitchFamily="34" charset="0"/>
                <a:ea typeface="Verdana" pitchFamily="34" charset="0"/>
                <a:cs typeface="Verdana" pitchFamily="34" charset="0"/>
              </a:rPr>
              <a:t>Så </a:t>
            </a:r>
            <a:r>
              <a:rPr lang="da-DK" sz="2400" dirty="0" smtClean="0">
                <a:latin typeface="Verdana" pitchFamily="34" charset="0"/>
                <a:ea typeface="Verdana" pitchFamily="34" charset="0"/>
                <a:cs typeface="Verdana" pitchFamily="34" charset="0"/>
              </a:rPr>
              <a:t>det er nemmere at opdage ham, når han er </a:t>
            </a:r>
            <a:r>
              <a:rPr lang="da-DK" sz="2400" dirty="0" err="1" smtClean="0">
                <a:latin typeface="Verdana" pitchFamily="34" charset="0"/>
                <a:ea typeface="Verdana" pitchFamily="34" charset="0"/>
                <a:cs typeface="Verdana" pitchFamily="34" charset="0"/>
              </a:rPr>
              <a:t>konstelleret</a:t>
            </a:r>
            <a:r>
              <a:rPr lang="da-DK" sz="2400" dirty="0" smtClean="0">
                <a:latin typeface="Verdana" pitchFamily="34" charset="0"/>
                <a:ea typeface="Verdana" pitchFamily="34" charset="0"/>
                <a:cs typeface="Verdana" pitchFamily="34" charset="0"/>
              </a:rPr>
              <a:t>.</a:t>
            </a:r>
          </a:p>
          <a:p>
            <a:pPr marL="0" indent="0">
              <a:buNone/>
            </a:pPr>
            <a:endParaRPr lang="da-DK"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138802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Verdana" pitchFamily="34" charset="0"/>
                <a:ea typeface="Verdana" pitchFamily="34" charset="0"/>
                <a:cs typeface="Verdana" pitchFamily="34" charset="0"/>
              </a:rPr>
              <a:t>Disposition</a:t>
            </a:r>
            <a:endParaRPr lang="da-DK" dirty="0">
              <a:latin typeface="Verdana" pitchFamily="34" charset="0"/>
              <a:ea typeface="Verdana" pitchFamily="34" charset="0"/>
              <a:cs typeface="Verdana" pitchFamily="34" charset="0"/>
            </a:endParaRPr>
          </a:p>
        </p:txBody>
      </p:sp>
      <p:sp>
        <p:nvSpPr>
          <p:cNvPr id="3" name="Pladsholder til indhold 2"/>
          <p:cNvSpPr>
            <a:spLocks noGrp="1"/>
          </p:cNvSpPr>
          <p:nvPr>
            <p:ph idx="1"/>
          </p:nvPr>
        </p:nvSpPr>
        <p:spPr/>
        <p:txBody>
          <a:bodyPr>
            <a:normAutofit fontScale="70000" lnSpcReduction="20000"/>
          </a:bodyPr>
          <a:lstStyle/>
          <a:p>
            <a:endParaRPr lang="da-DK" sz="2400" dirty="0" smtClean="0"/>
          </a:p>
          <a:p>
            <a:r>
              <a:rPr lang="da-DK" sz="2800" dirty="0" smtClean="0">
                <a:latin typeface="Verdana" pitchFamily="34" charset="0"/>
                <a:ea typeface="Verdana" pitchFamily="34" charset="0"/>
                <a:cs typeface="Verdana" pitchFamily="34" charset="0"/>
              </a:rPr>
              <a:t>Den </a:t>
            </a:r>
            <a:r>
              <a:rPr lang="da-DK" sz="2800" dirty="0" smtClean="0">
                <a:latin typeface="Verdana" pitchFamily="34" charset="0"/>
                <a:ea typeface="Verdana" pitchFamily="34" charset="0"/>
                <a:cs typeface="Verdana" pitchFamily="34" charset="0"/>
              </a:rPr>
              <a:t>Dæmoniske Elsker som et negativt </a:t>
            </a:r>
            <a:r>
              <a:rPr lang="da-DK" sz="2800" dirty="0" err="1" smtClean="0">
                <a:latin typeface="Verdana" pitchFamily="34" charset="0"/>
                <a:ea typeface="Verdana" pitchFamily="34" charset="0"/>
                <a:cs typeface="Verdana" pitchFamily="34" charset="0"/>
              </a:rPr>
              <a:t>animus</a:t>
            </a:r>
            <a:r>
              <a:rPr lang="da-DK" sz="2800" dirty="0" smtClean="0">
                <a:latin typeface="Verdana" pitchFamily="34" charset="0"/>
                <a:ea typeface="Verdana" pitchFamily="34" charset="0"/>
                <a:cs typeface="Verdana" pitchFamily="34" charset="0"/>
              </a:rPr>
              <a:t>-aspekt</a:t>
            </a:r>
            <a:r>
              <a:rPr lang="da-DK" sz="2800" dirty="0" smtClean="0">
                <a:latin typeface="Verdana" pitchFamily="34" charset="0"/>
                <a:ea typeface="Verdana" pitchFamily="34" charset="0"/>
                <a:cs typeface="Verdana" pitchFamily="34" charset="0"/>
              </a:rPr>
              <a:t>.</a:t>
            </a:r>
          </a:p>
          <a:p>
            <a:endParaRPr lang="da-DK" sz="2800" dirty="0" smtClean="0">
              <a:latin typeface="Verdana" pitchFamily="34" charset="0"/>
              <a:ea typeface="Verdana" pitchFamily="34" charset="0"/>
              <a:cs typeface="Verdana" pitchFamily="34" charset="0"/>
            </a:endParaRPr>
          </a:p>
          <a:p>
            <a:r>
              <a:rPr lang="da-DK" sz="2800" dirty="0" smtClean="0">
                <a:latin typeface="Verdana" pitchFamily="34" charset="0"/>
                <a:ea typeface="Verdana" pitchFamily="34" charset="0"/>
                <a:cs typeface="Verdana" pitchFamily="34" charset="0"/>
              </a:rPr>
              <a:t>Psykologisk profil </a:t>
            </a:r>
            <a:r>
              <a:rPr lang="da-DK" sz="2800" dirty="0" smtClean="0">
                <a:latin typeface="Verdana" pitchFamily="34" charset="0"/>
                <a:ea typeface="Verdana" pitchFamily="34" charset="0"/>
                <a:cs typeface="Verdana" pitchFamily="34" charset="0"/>
              </a:rPr>
              <a:t>: konstellationen - Woodman</a:t>
            </a:r>
            <a:r>
              <a:rPr lang="da-DK" sz="2800" dirty="0" smtClean="0">
                <a:latin typeface="Verdana" pitchFamily="34" charset="0"/>
                <a:ea typeface="Verdana" pitchFamily="34" charset="0"/>
                <a:cs typeface="Verdana" pitchFamily="34" charset="0"/>
              </a:rPr>
              <a:t>.</a:t>
            </a:r>
          </a:p>
          <a:p>
            <a:endParaRPr lang="da-DK" sz="2800" dirty="0" smtClean="0">
              <a:latin typeface="Verdana" pitchFamily="34" charset="0"/>
              <a:ea typeface="Verdana" pitchFamily="34" charset="0"/>
              <a:cs typeface="Verdana" pitchFamily="34" charset="0"/>
            </a:endParaRPr>
          </a:p>
          <a:p>
            <a:r>
              <a:rPr lang="da-DK" sz="2800" dirty="0" smtClean="0">
                <a:latin typeface="Verdana" pitchFamily="34" charset="0"/>
                <a:ea typeface="Verdana" pitchFamily="34" charset="0"/>
                <a:cs typeface="Verdana" pitchFamily="34" charset="0"/>
              </a:rPr>
              <a:t>Andre </a:t>
            </a:r>
            <a:r>
              <a:rPr lang="da-DK" sz="2800" dirty="0" smtClean="0">
                <a:latin typeface="Verdana" pitchFamily="34" charset="0"/>
                <a:ea typeface="Verdana" pitchFamily="34" charset="0"/>
                <a:cs typeface="Verdana" pitchFamily="34" charset="0"/>
              </a:rPr>
              <a:t>begrebsdannelser – Harding og </a:t>
            </a:r>
            <a:r>
              <a:rPr lang="da-DK" sz="2800" dirty="0" err="1" smtClean="0">
                <a:latin typeface="Verdana" pitchFamily="34" charset="0"/>
                <a:ea typeface="Verdana" pitchFamily="34" charset="0"/>
                <a:cs typeface="Verdana" pitchFamily="34" charset="0"/>
              </a:rPr>
              <a:t>Schierse</a:t>
            </a:r>
            <a:r>
              <a:rPr lang="da-DK" sz="2800" dirty="0" smtClean="0">
                <a:latin typeface="Verdana" pitchFamily="34" charset="0"/>
                <a:ea typeface="Verdana" pitchFamily="34" charset="0"/>
                <a:cs typeface="Verdana" pitchFamily="34" charset="0"/>
              </a:rPr>
              <a:t>-Leonard.</a:t>
            </a:r>
          </a:p>
          <a:p>
            <a:endParaRPr lang="da-DK" sz="2800" dirty="0" smtClean="0">
              <a:latin typeface="Verdana" pitchFamily="34" charset="0"/>
              <a:ea typeface="Verdana" pitchFamily="34" charset="0"/>
              <a:cs typeface="Verdana" pitchFamily="34" charset="0"/>
            </a:endParaRPr>
          </a:p>
          <a:p>
            <a:r>
              <a:rPr lang="da-DK" sz="2800" dirty="0" smtClean="0">
                <a:latin typeface="Verdana" pitchFamily="34" charset="0"/>
                <a:ea typeface="Verdana" pitchFamily="34" charset="0"/>
                <a:cs typeface="Verdana" pitchFamily="34" charset="0"/>
              </a:rPr>
              <a:t>Eros </a:t>
            </a:r>
            <a:r>
              <a:rPr lang="da-DK" sz="2800" dirty="0" smtClean="0">
                <a:latin typeface="Verdana" pitchFamily="34" charset="0"/>
                <a:ea typeface="Verdana" pitchFamily="34" charset="0"/>
                <a:cs typeface="Verdana" pitchFamily="34" charset="0"/>
              </a:rPr>
              <a:t>og </a:t>
            </a:r>
            <a:r>
              <a:rPr lang="da-DK" sz="2800" dirty="0" err="1" smtClean="0">
                <a:latin typeface="Verdana" pitchFamily="34" charset="0"/>
                <a:ea typeface="Verdana" pitchFamily="34" charset="0"/>
                <a:cs typeface="Verdana" pitchFamily="34" charset="0"/>
              </a:rPr>
              <a:t>Thanathos</a:t>
            </a:r>
            <a:r>
              <a:rPr lang="da-DK" sz="2800" dirty="0" smtClean="0">
                <a:latin typeface="Verdana" pitchFamily="34" charset="0"/>
                <a:ea typeface="Verdana" pitchFamily="34" charset="0"/>
                <a:cs typeface="Verdana" pitchFamily="34" charset="0"/>
              </a:rPr>
              <a:t> - </a:t>
            </a:r>
            <a:r>
              <a:rPr lang="da-DK" sz="2800" dirty="0" err="1" smtClean="0">
                <a:latin typeface="Verdana" pitchFamily="34" charset="0"/>
                <a:ea typeface="Verdana" pitchFamily="34" charset="0"/>
                <a:cs typeface="Verdana" pitchFamily="34" charset="0"/>
              </a:rPr>
              <a:t>Igra</a:t>
            </a:r>
            <a:r>
              <a:rPr lang="da-DK" sz="2800" dirty="0" smtClean="0">
                <a:latin typeface="Verdana" pitchFamily="34" charset="0"/>
                <a:ea typeface="Verdana" pitchFamily="34" charset="0"/>
                <a:cs typeface="Verdana" pitchFamily="34" charset="0"/>
              </a:rPr>
              <a:t>.</a:t>
            </a:r>
          </a:p>
          <a:p>
            <a:endParaRPr lang="da-DK" sz="2800" dirty="0" smtClean="0">
              <a:latin typeface="Verdana" pitchFamily="34" charset="0"/>
              <a:ea typeface="Verdana" pitchFamily="34" charset="0"/>
              <a:cs typeface="Verdana" pitchFamily="34" charset="0"/>
            </a:endParaRPr>
          </a:p>
          <a:p>
            <a:r>
              <a:rPr lang="da-DK" sz="2800" dirty="0" smtClean="0">
                <a:latin typeface="Verdana" pitchFamily="34" charset="0"/>
                <a:ea typeface="Verdana" pitchFamily="34" charset="0"/>
                <a:cs typeface="Verdana" pitchFamily="34" charset="0"/>
              </a:rPr>
              <a:t>Den </a:t>
            </a:r>
            <a:r>
              <a:rPr lang="da-DK" sz="2800" dirty="0" smtClean="0">
                <a:latin typeface="Verdana" pitchFamily="34" charset="0"/>
                <a:ea typeface="Verdana" pitchFamily="34" charset="0"/>
                <a:cs typeface="Verdana" pitchFamily="34" charset="0"/>
              </a:rPr>
              <a:t>Kreative </a:t>
            </a:r>
            <a:r>
              <a:rPr lang="da-DK" sz="2800" dirty="0">
                <a:latin typeface="Verdana" pitchFamily="34" charset="0"/>
                <a:ea typeface="Verdana" pitchFamily="34" charset="0"/>
                <a:cs typeface="Verdana" pitchFamily="34" charset="0"/>
              </a:rPr>
              <a:t>D</a:t>
            </a:r>
            <a:r>
              <a:rPr lang="da-DK" sz="2800" dirty="0" smtClean="0">
                <a:latin typeface="Verdana" pitchFamily="34" charset="0"/>
                <a:ea typeface="Verdana" pitchFamily="34" charset="0"/>
                <a:cs typeface="Verdana" pitchFamily="34" charset="0"/>
              </a:rPr>
              <a:t>aimon – </a:t>
            </a:r>
            <a:r>
              <a:rPr lang="da-DK" sz="2800" dirty="0" err="1" smtClean="0">
                <a:latin typeface="Verdana" pitchFamily="34" charset="0"/>
                <a:ea typeface="Verdana" pitchFamily="34" charset="0"/>
                <a:cs typeface="Verdana" pitchFamily="34" charset="0"/>
              </a:rPr>
              <a:t>Schierse</a:t>
            </a:r>
            <a:r>
              <a:rPr lang="da-DK" sz="2800" dirty="0" smtClean="0">
                <a:latin typeface="Verdana" pitchFamily="34" charset="0"/>
                <a:ea typeface="Verdana" pitchFamily="34" charset="0"/>
                <a:cs typeface="Verdana" pitchFamily="34" charset="0"/>
              </a:rPr>
              <a:t>-Leonard.</a:t>
            </a:r>
          </a:p>
          <a:p>
            <a:endParaRPr lang="da-DK" sz="2800" dirty="0" smtClean="0">
              <a:latin typeface="Verdana" pitchFamily="34" charset="0"/>
              <a:ea typeface="Verdana" pitchFamily="34" charset="0"/>
              <a:cs typeface="Verdana" pitchFamily="34" charset="0"/>
            </a:endParaRPr>
          </a:p>
          <a:p>
            <a:r>
              <a:rPr lang="da-DK" sz="2800" dirty="0" smtClean="0">
                <a:latin typeface="Verdana" pitchFamily="34" charset="0"/>
                <a:ea typeface="Verdana" pitchFamily="34" charset="0"/>
                <a:cs typeface="Verdana" pitchFamily="34" charset="0"/>
              </a:rPr>
              <a:t>Konklusion</a:t>
            </a:r>
            <a:r>
              <a:rPr lang="da-DK" sz="2800" dirty="0" smtClean="0">
                <a:latin typeface="Verdana" pitchFamily="34" charset="0"/>
                <a:ea typeface="Verdana" pitchFamily="34" charset="0"/>
                <a:cs typeface="Verdana" pitchFamily="34" charset="0"/>
              </a:rPr>
              <a:t>. </a:t>
            </a:r>
          </a:p>
          <a:p>
            <a:endParaRPr lang="da-DK" sz="2800" dirty="0" smtClean="0"/>
          </a:p>
          <a:p>
            <a:endParaRPr lang="da-DK" dirty="0"/>
          </a:p>
        </p:txBody>
      </p:sp>
    </p:spTree>
    <p:extLst>
      <p:ext uri="{BB962C8B-B14F-4D97-AF65-F5344CB8AC3E}">
        <p14:creationId xmlns:p14="http://schemas.microsoft.com/office/powerpoint/2010/main" val="3289457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Verdana" pitchFamily="34" charset="0"/>
                <a:ea typeface="Verdana" pitchFamily="34" charset="0"/>
                <a:cs typeface="Verdana" pitchFamily="34" charset="0"/>
              </a:rPr>
              <a:t>Den negative </a:t>
            </a:r>
            <a:r>
              <a:rPr lang="da-DK" dirty="0" err="1">
                <a:latin typeface="Verdana" pitchFamily="34" charset="0"/>
                <a:ea typeface="Verdana" pitchFamily="34" charset="0"/>
                <a:cs typeface="Verdana" pitchFamily="34" charset="0"/>
              </a:rPr>
              <a:t>A</a:t>
            </a:r>
            <a:r>
              <a:rPr lang="da-DK" dirty="0" err="1" smtClean="0">
                <a:latin typeface="Verdana" pitchFamily="34" charset="0"/>
                <a:ea typeface="Verdana" pitchFamily="34" charset="0"/>
                <a:cs typeface="Verdana" pitchFamily="34" charset="0"/>
              </a:rPr>
              <a:t>nimus</a:t>
            </a:r>
            <a:r>
              <a:rPr lang="da-DK" dirty="0" smtClean="0">
                <a:latin typeface="Verdana" pitchFamily="34" charset="0"/>
                <a:ea typeface="Verdana" pitchFamily="34" charset="0"/>
                <a:cs typeface="Verdana" pitchFamily="34" charset="0"/>
              </a:rPr>
              <a:t> </a:t>
            </a:r>
            <a:r>
              <a:rPr lang="da-DK" dirty="0" smtClean="0">
                <a:latin typeface="Verdana" pitchFamily="34" charset="0"/>
                <a:ea typeface="Verdana" pitchFamily="34" charset="0"/>
                <a:cs typeface="Verdana" pitchFamily="34" charset="0"/>
              </a:rPr>
              <a:t>I</a:t>
            </a:r>
            <a:endParaRPr lang="da-DK" dirty="0">
              <a:latin typeface="Verdana" pitchFamily="34" charset="0"/>
              <a:ea typeface="Verdana" pitchFamily="34" charset="0"/>
              <a:cs typeface="Verdana" pitchFamily="34" charset="0"/>
            </a:endParaRPr>
          </a:p>
        </p:txBody>
      </p:sp>
      <p:sp>
        <p:nvSpPr>
          <p:cNvPr id="3" name="Pladsholder til indhold 2"/>
          <p:cNvSpPr>
            <a:spLocks noGrp="1"/>
          </p:cNvSpPr>
          <p:nvPr>
            <p:ph idx="1"/>
          </p:nvPr>
        </p:nvSpPr>
        <p:spPr/>
        <p:txBody>
          <a:bodyPr>
            <a:normAutofit fontScale="92500" lnSpcReduction="20000"/>
          </a:bodyPr>
          <a:lstStyle/>
          <a:p>
            <a:r>
              <a:rPr lang="da-DK" sz="2600" dirty="0" smtClean="0">
                <a:latin typeface="Verdana" pitchFamily="34" charset="0"/>
                <a:ea typeface="Verdana" pitchFamily="34" charset="0"/>
                <a:cs typeface="Verdana" pitchFamily="34" charset="0"/>
              </a:rPr>
              <a:t>Basalt er Den Dæmoniske Elsker et aspekt af </a:t>
            </a:r>
            <a:r>
              <a:rPr lang="da-DK" sz="2600" dirty="0" err="1">
                <a:latin typeface="Verdana" pitchFamily="34" charset="0"/>
                <a:ea typeface="Verdana" pitchFamily="34" charset="0"/>
                <a:cs typeface="Verdana" pitchFamily="34" charset="0"/>
              </a:rPr>
              <a:t>A</a:t>
            </a:r>
            <a:r>
              <a:rPr lang="da-DK" sz="2600" dirty="0" err="1" smtClean="0">
                <a:latin typeface="Verdana" pitchFamily="34" charset="0"/>
                <a:ea typeface="Verdana" pitchFamily="34" charset="0"/>
                <a:cs typeface="Verdana" pitchFamily="34" charset="0"/>
              </a:rPr>
              <a:t>nimus</a:t>
            </a:r>
            <a:r>
              <a:rPr lang="da-DK" sz="2600" dirty="0" smtClean="0">
                <a:latin typeface="Verdana" pitchFamily="34" charset="0"/>
                <a:ea typeface="Verdana" pitchFamily="34" charset="0"/>
                <a:cs typeface="Verdana" pitchFamily="34" charset="0"/>
              </a:rPr>
              <a:t>.</a:t>
            </a:r>
          </a:p>
          <a:p>
            <a:endParaRPr lang="da-DK" sz="2600" dirty="0" smtClean="0">
              <a:latin typeface="Verdana" pitchFamily="34" charset="0"/>
              <a:ea typeface="Verdana" pitchFamily="34" charset="0"/>
              <a:cs typeface="Verdana" pitchFamily="34" charset="0"/>
            </a:endParaRPr>
          </a:p>
          <a:p>
            <a:r>
              <a:rPr lang="da-DK" sz="2600" dirty="0" err="1" smtClean="0">
                <a:latin typeface="Verdana" pitchFamily="34" charset="0"/>
                <a:ea typeface="Verdana" pitchFamily="34" charset="0"/>
                <a:cs typeface="Verdana" pitchFamily="34" charset="0"/>
              </a:rPr>
              <a:t>Animus</a:t>
            </a:r>
            <a:r>
              <a:rPr lang="da-DK" sz="2600" dirty="0" smtClean="0">
                <a:latin typeface="Verdana" pitchFamily="34" charset="0"/>
                <a:ea typeface="Verdana" pitchFamily="34" charset="0"/>
                <a:cs typeface="Verdana" pitchFamily="34" charset="0"/>
              </a:rPr>
              <a:t> defineres som:</a:t>
            </a:r>
          </a:p>
          <a:p>
            <a:pPr marL="800100" lvl="2" indent="0">
              <a:buNone/>
            </a:pPr>
            <a:r>
              <a:rPr lang="en-US" sz="2000" i="1" dirty="0" smtClean="0"/>
              <a:t/>
            </a:r>
            <a:br>
              <a:rPr lang="en-US" sz="2000" i="1" dirty="0" smtClean="0"/>
            </a:br>
            <a:r>
              <a:rPr lang="en-US" sz="1900" i="1" dirty="0" smtClean="0">
                <a:latin typeface="Verdana" pitchFamily="34" charset="0"/>
                <a:ea typeface="Verdana" pitchFamily="34" charset="0"/>
                <a:cs typeface="Verdana" pitchFamily="34" charset="0"/>
              </a:rPr>
              <a:t>The </a:t>
            </a:r>
            <a:r>
              <a:rPr lang="en-US" sz="1900" i="1" dirty="0">
                <a:latin typeface="Verdana" pitchFamily="34" charset="0"/>
                <a:ea typeface="Verdana" pitchFamily="34" charset="0"/>
                <a:cs typeface="Verdana" pitchFamily="34" charset="0"/>
              </a:rPr>
              <a:t>Archetypal images of the eternal masculine in a woman’s unconscious that forms a link between ego-consciousness and the collective unconsciousness and potentially opens a way to the self” (Stein, p. 233)</a:t>
            </a:r>
            <a:endParaRPr lang="da-DK" sz="1900" i="1" dirty="0">
              <a:latin typeface="Verdana" pitchFamily="34" charset="0"/>
              <a:ea typeface="Verdana" pitchFamily="34" charset="0"/>
              <a:cs typeface="Verdana" pitchFamily="34" charset="0"/>
            </a:endParaRPr>
          </a:p>
          <a:p>
            <a:pPr marL="800100" lvl="2" indent="0">
              <a:buNone/>
            </a:pPr>
            <a:r>
              <a:rPr lang="en-US" sz="1900" i="1" dirty="0">
                <a:latin typeface="Verdana" pitchFamily="34" charset="0"/>
                <a:ea typeface="Verdana" pitchFamily="34" charset="0"/>
                <a:cs typeface="Verdana" pitchFamily="34" charset="0"/>
              </a:rPr>
              <a:t> </a:t>
            </a:r>
            <a:endParaRPr lang="da-DK" sz="1900" i="1" dirty="0">
              <a:latin typeface="Verdana" pitchFamily="34" charset="0"/>
              <a:ea typeface="Verdana" pitchFamily="34" charset="0"/>
              <a:cs typeface="Verdana" pitchFamily="34" charset="0"/>
            </a:endParaRPr>
          </a:p>
          <a:p>
            <a:pPr marL="800100" lvl="2" indent="0">
              <a:buNone/>
            </a:pPr>
            <a:r>
              <a:rPr lang="en-US" sz="1900" i="1" dirty="0">
                <a:latin typeface="Verdana" pitchFamily="34" charset="0"/>
                <a:ea typeface="Verdana" pitchFamily="34" charset="0"/>
                <a:cs typeface="Verdana" pitchFamily="34" charset="0"/>
              </a:rPr>
              <a:t>“Abstractly Animus/anima is a psychic structure that is (a) complementary to the persona and (b) links the ego to the deepest layer of the psyche, namely to the image and experience of the </a:t>
            </a:r>
            <a:r>
              <a:rPr lang="en-US" sz="2000" i="1" dirty="0"/>
              <a:t>self” (ibid p. 128)</a:t>
            </a:r>
            <a:endParaRPr lang="da-DK" sz="2000" i="1" dirty="0"/>
          </a:p>
          <a:p>
            <a:pPr marL="0" indent="0">
              <a:buNone/>
            </a:pPr>
            <a:r>
              <a:rPr lang="da-DK" sz="2800" dirty="0" smtClean="0"/>
              <a:t> </a:t>
            </a:r>
            <a:endParaRPr lang="da-DK" sz="2800" dirty="0"/>
          </a:p>
        </p:txBody>
      </p:sp>
    </p:spTree>
    <p:extLst>
      <p:ext uri="{BB962C8B-B14F-4D97-AF65-F5344CB8AC3E}">
        <p14:creationId xmlns:p14="http://schemas.microsoft.com/office/powerpoint/2010/main" val="1731419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Verdana" pitchFamily="34" charset="0"/>
                <a:ea typeface="Verdana" pitchFamily="34" charset="0"/>
                <a:cs typeface="Verdana" pitchFamily="34" charset="0"/>
              </a:rPr>
              <a:t>Den negative </a:t>
            </a:r>
            <a:r>
              <a:rPr lang="da-DK" dirty="0" err="1" smtClean="0">
                <a:latin typeface="Verdana" pitchFamily="34" charset="0"/>
                <a:ea typeface="Verdana" pitchFamily="34" charset="0"/>
                <a:cs typeface="Verdana" pitchFamily="34" charset="0"/>
              </a:rPr>
              <a:t>A</a:t>
            </a:r>
            <a:r>
              <a:rPr lang="da-DK" dirty="0" err="1" smtClean="0">
                <a:latin typeface="Verdana" pitchFamily="34" charset="0"/>
                <a:ea typeface="Verdana" pitchFamily="34" charset="0"/>
                <a:cs typeface="Verdana" pitchFamily="34" charset="0"/>
              </a:rPr>
              <a:t>nimus</a:t>
            </a:r>
            <a:r>
              <a:rPr lang="da-DK" dirty="0" smtClean="0">
                <a:latin typeface="Verdana" pitchFamily="34" charset="0"/>
                <a:ea typeface="Verdana" pitchFamily="34" charset="0"/>
                <a:cs typeface="Verdana" pitchFamily="34" charset="0"/>
              </a:rPr>
              <a:t> </a:t>
            </a:r>
            <a:r>
              <a:rPr lang="da-DK" dirty="0" smtClean="0">
                <a:latin typeface="Verdana" pitchFamily="34" charset="0"/>
                <a:ea typeface="Verdana" pitchFamily="34" charset="0"/>
                <a:cs typeface="Verdana" pitchFamily="34" charset="0"/>
              </a:rPr>
              <a:t>II</a:t>
            </a:r>
            <a:endParaRPr lang="da-DK" dirty="0">
              <a:latin typeface="Verdana" pitchFamily="34" charset="0"/>
              <a:ea typeface="Verdana" pitchFamily="34" charset="0"/>
              <a:cs typeface="Verdana" pitchFamily="34" charset="0"/>
            </a:endParaRPr>
          </a:p>
        </p:txBody>
      </p:sp>
      <p:sp>
        <p:nvSpPr>
          <p:cNvPr id="3" name="Pladsholder til indhold 2"/>
          <p:cNvSpPr>
            <a:spLocks noGrp="1"/>
          </p:cNvSpPr>
          <p:nvPr>
            <p:ph idx="1"/>
          </p:nvPr>
        </p:nvSpPr>
        <p:spPr/>
        <p:txBody>
          <a:bodyPr>
            <a:normAutofit/>
          </a:bodyPr>
          <a:lstStyle/>
          <a:p>
            <a:endParaRPr lang="da-DK" sz="2400" dirty="0" smtClean="0">
              <a:latin typeface="Verdana" pitchFamily="34" charset="0"/>
              <a:ea typeface="Verdana" pitchFamily="34" charset="0"/>
              <a:cs typeface="Verdana" pitchFamily="34" charset="0"/>
            </a:endParaRPr>
          </a:p>
          <a:p>
            <a:r>
              <a:rPr lang="da-DK" sz="2400" dirty="0" smtClean="0">
                <a:latin typeface="Verdana" pitchFamily="34" charset="0"/>
                <a:ea typeface="Verdana" pitchFamily="34" charset="0"/>
                <a:cs typeface="Verdana" pitchFamily="34" charset="0"/>
              </a:rPr>
              <a:t>Min </a:t>
            </a:r>
            <a:r>
              <a:rPr lang="da-DK" sz="2400" dirty="0" smtClean="0">
                <a:latin typeface="Verdana" pitchFamily="34" charset="0"/>
                <a:ea typeface="Verdana" pitchFamily="34" charset="0"/>
                <a:cs typeface="Verdana" pitchFamily="34" charset="0"/>
              </a:rPr>
              <a:t>tese er dog at han som et negativt </a:t>
            </a:r>
            <a:r>
              <a:rPr lang="da-DK" sz="2400" dirty="0" smtClean="0">
                <a:latin typeface="Verdana" pitchFamily="34" charset="0"/>
                <a:ea typeface="Verdana" pitchFamily="34" charset="0"/>
                <a:cs typeface="Verdana" pitchFamily="34" charset="0"/>
              </a:rPr>
              <a:t>aspekt af </a:t>
            </a:r>
            <a:r>
              <a:rPr lang="da-DK" sz="2400" dirty="0" err="1">
                <a:latin typeface="Verdana" pitchFamily="34" charset="0"/>
                <a:ea typeface="Verdana" pitchFamily="34" charset="0"/>
                <a:cs typeface="Verdana" pitchFamily="34" charset="0"/>
              </a:rPr>
              <a:t>A</a:t>
            </a:r>
            <a:r>
              <a:rPr lang="da-DK" sz="2400" dirty="0" err="1" smtClean="0">
                <a:latin typeface="Verdana" pitchFamily="34" charset="0"/>
                <a:ea typeface="Verdana" pitchFamily="34" charset="0"/>
                <a:cs typeface="Verdana" pitchFamily="34" charset="0"/>
              </a:rPr>
              <a:t>nimus</a:t>
            </a:r>
            <a:r>
              <a:rPr lang="da-DK" sz="2400" dirty="0" smtClean="0">
                <a:latin typeface="Verdana" pitchFamily="34" charset="0"/>
                <a:ea typeface="Verdana" pitchFamily="34" charset="0"/>
                <a:cs typeface="Verdana" pitchFamily="34" charset="0"/>
              </a:rPr>
              <a:t> forstyrrer </a:t>
            </a:r>
            <a:r>
              <a:rPr lang="da-DK" sz="2400" dirty="0" smtClean="0">
                <a:latin typeface="Verdana" pitchFamily="34" charset="0"/>
                <a:ea typeface="Verdana" pitchFamily="34" charset="0"/>
                <a:cs typeface="Verdana" pitchFamily="34" charset="0"/>
              </a:rPr>
              <a:t>relationen til Selvet. </a:t>
            </a:r>
          </a:p>
          <a:p>
            <a:endParaRPr lang="da-DK" sz="2400" dirty="0" smtClean="0">
              <a:latin typeface="Verdana" pitchFamily="34" charset="0"/>
              <a:ea typeface="Verdana" pitchFamily="34" charset="0"/>
              <a:cs typeface="Verdana" pitchFamily="34" charset="0"/>
            </a:endParaRPr>
          </a:p>
          <a:p>
            <a:r>
              <a:rPr lang="da-DK" sz="2400" dirty="0" smtClean="0">
                <a:latin typeface="Verdana" pitchFamily="34" charset="0"/>
                <a:ea typeface="Verdana" pitchFamily="34" charset="0"/>
                <a:cs typeface="Verdana" pitchFamily="34" charset="0"/>
              </a:rPr>
              <a:t>Eller er forbundet med </a:t>
            </a:r>
            <a:r>
              <a:rPr lang="da-DK" sz="2400" dirty="0">
                <a:latin typeface="Verdana" pitchFamily="34" charset="0"/>
                <a:ea typeface="Verdana" pitchFamily="34" charset="0"/>
                <a:cs typeface="Verdana" pitchFamily="34" charset="0"/>
              </a:rPr>
              <a:t>S</a:t>
            </a:r>
            <a:r>
              <a:rPr lang="da-DK" sz="2400" dirty="0" smtClean="0">
                <a:latin typeface="Verdana" pitchFamily="34" charset="0"/>
                <a:ea typeface="Verdana" pitchFamily="34" charset="0"/>
                <a:cs typeface="Verdana" pitchFamily="34" charset="0"/>
              </a:rPr>
              <a:t>elvets skygge.</a:t>
            </a:r>
          </a:p>
          <a:p>
            <a:endParaRPr lang="da-DK" sz="2400" dirty="0" smtClean="0">
              <a:latin typeface="Verdana" pitchFamily="34" charset="0"/>
              <a:ea typeface="Verdana" pitchFamily="34" charset="0"/>
              <a:cs typeface="Verdana" pitchFamily="34" charset="0"/>
            </a:endParaRPr>
          </a:p>
          <a:p>
            <a:r>
              <a:rPr lang="da-DK" sz="2400" dirty="0" smtClean="0">
                <a:latin typeface="Verdana" pitchFamily="34" charset="0"/>
                <a:ea typeface="Verdana" pitchFamily="34" charset="0"/>
                <a:cs typeface="Verdana" pitchFamily="34" charset="0"/>
              </a:rPr>
              <a:t>Destruktion og kaos.</a:t>
            </a:r>
            <a:endParaRPr lang="da-DK"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593459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Verdana" pitchFamily="34" charset="0"/>
                <a:ea typeface="Verdana" pitchFamily="34" charset="0"/>
                <a:cs typeface="Verdana" pitchFamily="34" charset="0"/>
              </a:rPr>
              <a:t>Den negative </a:t>
            </a:r>
            <a:r>
              <a:rPr lang="da-DK" dirty="0" err="1" smtClean="0">
                <a:latin typeface="Verdana" pitchFamily="34" charset="0"/>
                <a:ea typeface="Verdana" pitchFamily="34" charset="0"/>
                <a:cs typeface="Verdana" pitchFamily="34" charset="0"/>
              </a:rPr>
              <a:t>animus</a:t>
            </a:r>
            <a:r>
              <a:rPr lang="da-DK" dirty="0" smtClean="0">
                <a:latin typeface="Verdana" pitchFamily="34" charset="0"/>
                <a:ea typeface="Verdana" pitchFamily="34" charset="0"/>
                <a:cs typeface="Verdana" pitchFamily="34" charset="0"/>
              </a:rPr>
              <a:t> III</a:t>
            </a:r>
            <a:endParaRPr lang="da-DK" dirty="0">
              <a:latin typeface="Verdana" pitchFamily="34" charset="0"/>
              <a:ea typeface="Verdana" pitchFamily="34" charset="0"/>
              <a:cs typeface="Verdana" pitchFamily="34" charset="0"/>
            </a:endParaRPr>
          </a:p>
        </p:txBody>
      </p:sp>
      <p:sp>
        <p:nvSpPr>
          <p:cNvPr id="3" name="Pladsholder til indhold 2"/>
          <p:cNvSpPr>
            <a:spLocks noGrp="1"/>
          </p:cNvSpPr>
          <p:nvPr>
            <p:ph idx="1"/>
          </p:nvPr>
        </p:nvSpPr>
        <p:spPr/>
        <p:txBody>
          <a:bodyPr>
            <a:normAutofit lnSpcReduction="10000"/>
          </a:bodyPr>
          <a:lstStyle/>
          <a:p>
            <a:r>
              <a:rPr lang="da-DK" sz="2400" dirty="0" smtClean="0">
                <a:latin typeface="Verdana" pitchFamily="34" charset="0"/>
                <a:ea typeface="Verdana" pitchFamily="34" charset="0"/>
                <a:cs typeface="Verdana" pitchFamily="34" charset="0"/>
              </a:rPr>
              <a:t>Pointen er at han som </a:t>
            </a:r>
            <a:r>
              <a:rPr lang="da-DK" sz="2400" dirty="0" err="1" smtClean="0">
                <a:latin typeface="Verdana" pitchFamily="34" charset="0"/>
                <a:ea typeface="Verdana" pitchFamily="34" charset="0"/>
                <a:cs typeface="Verdana" pitchFamily="34" charset="0"/>
              </a:rPr>
              <a:t>Animus</a:t>
            </a:r>
            <a:r>
              <a:rPr lang="da-DK" sz="2400" dirty="0" smtClean="0">
                <a:latin typeface="Verdana" pitchFamily="34" charset="0"/>
                <a:ea typeface="Verdana" pitchFamily="34" charset="0"/>
                <a:cs typeface="Verdana" pitchFamily="34" charset="0"/>
              </a:rPr>
              <a:t> er et stærkt psykologisk billede – fyldt med energi.</a:t>
            </a:r>
          </a:p>
          <a:p>
            <a:endParaRPr lang="da-DK" sz="2400" dirty="0" smtClean="0">
              <a:latin typeface="Verdana" pitchFamily="34" charset="0"/>
              <a:ea typeface="Verdana" pitchFamily="34" charset="0"/>
              <a:cs typeface="Verdana" pitchFamily="34" charset="0"/>
            </a:endParaRPr>
          </a:p>
          <a:p>
            <a:r>
              <a:rPr lang="da-DK" sz="2400" dirty="0" smtClean="0">
                <a:latin typeface="Verdana" pitchFamily="34" charset="0"/>
                <a:ea typeface="Verdana" pitchFamily="34" charset="0"/>
                <a:cs typeface="Verdana" pitchFamily="34" charset="0"/>
              </a:rPr>
              <a:t>Han er en </a:t>
            </a:r>
            <a:r>
              <a:rPr lang="da-DK" sz="2400" dirty="0" smtClean="0">
                <a:latin typeface="Verdana" pitchFamily="34" charset="0"/>
                <a:ea typeface="Verdana" pitchFamily="34" charset="0"/>
                <a:cs typeface="Verdana" pitchFamily="34" charset="0"/>
              </a:rPr>
              <a:t>kvindes projektion af sit negative </a:t>
            </a:r>
            <a:r>
              <a:rPr lang="da-DK" sz="2400" dirty="0" err="1" smtClean="0">
                <a:latin typeface="Verdana" pitchFamily="34" charset="0"/>
                <a:ea typeface="Verdana" pitchFamily="34" charset="0"/>
                <a:cs typeface="Verdana" pitchFamily="34" charset="0"/>
              </a:rPr>
              <a:t>Animus</a:t>
            </a:r>
            <a:r>
              <a:rPr lang="da-DK" sz="2400" dirty="0" smtClean="0">
                <a:latin typeface="Verdana" pitchFamily="34" charset="0"/>
                <a:ea typeface="Verdana" pitchFamily="34" charset="0"/>
                <a:cs typeface="Verdana" pitchFamily="34" charset="0"/>
              </a:rPr>
              <a:t>-kompleks </a:t>
            </a:r>
            <a:r>
              <a:rPr lang="da-DK" sz="2400" dirty="0" smtClean="0">
                <a:latin typeface="Verdana" pitchFamily="34" charset="0"/>
                <a:ea typeface="Verdana" pitchFamily="34" charset="0"/>
                <a:cs typeface="Verdana" pitchFamily="34" charset="0"/>
              </a:rPr>
              <a:t>på en virkelig mand.</a:t>
            </a:r>
          </a:p>
          <a:p>
            <a:endParaRPr lang="da-DK" sz="2400" dirty="0" smtClean="0">
              <a:latin typeface="Verdana" pitchFamily="34" charset="0"/>
              <a:ea typeface="Verdana" pitchFamily="34" charset="0"/>
              <a:cs typeface="Verdana" pitchFamily="34" charset="0"/>
            </a:endParaRPr>
          </a:p>
          <a:p>
            <a:r>
              <a:rPr lang="da-DK" sz="2400" dirty="0" smtClean="0">
                <a:latin typeface="Verdana" pitchFamily="34" charset="0"/>
                <a:ea typeface="Verdana" pitchFamily="34" charset="0"/>
                <a:cs typeface="Verdana" pitchFamily="34" charset="0"/>
              </a:rPr>
              <a:t>Han </a:t>
            </a:r>
            <a:r>
              <a:rPr lang="da-DK" sz="2400" dirty="0" smtClean="0">
                <a:latin typeface="Verdana" pitchFamily="34" charset="0"/>
                <a:ea typeface="Verdana" pitchFamily="34" charset="0"/>
                <a:cs typeface="Verdana" pitchFamily="34" charset="0"/>
              </a:rPr>
              <a:t>kan så være fx en </a:t>
            </a:r>
            <a:r>
              <a:rPr lang="da-DK" sz="2400" dirty="0" err="1" smtClean="0">
                <a:latin typeface="Verdana" pitchFamily="34" charset="0"/>
                <a:ea typeface="Verdana" pitchFamily="34" charset="0"/>
                <a:cs typeface="Verdana" pitchFamily="34" charset="0"/>
              </a:rPr>
              <a:t>puer</a:t>
            </a:r>
            <a:r>
              <a:rPr lang="da-DK" sz="2400" dirty="0" smtClean="0">
                <a:latin typeface="Verdana" pitchFamily="34" charset="0"/>
                <a:ea typeface="Verdana" pitchFamily="34" charset="0"/>
                <a:cs typeface="Verdana" pitchFamily="34" charset="0"/>
              </a:rPr>
              <a:t> </a:t>
            </a:r>
            <a:r>
              <a:rPr lang="da-DK" sz="2400" dirty="0" err="1" smtClean="0">
                <a:latin typeface="Verdana" pitchFamily="34" charset="0"/>
                <a:ea typeface="Verdana" pitchFamily="34" charset="0"/>
                <a:cs typeface="Verdana" pitchFamily="34" charset="0"/>
              </a:rPr>
              <a:t>aeternus</a:t>
            </a:r>
            <a:r>
              <a:rPr lang="da-DK" sz="2400" dirty="0" smtClean="0">
                <a:latin typeface="Verdana" pitchFamily="34" charset="0"/>
                <a:ea typeface="Verdana" pitchFamily="34" charset="0"/>
                <a:cs typeface="Verdana" pitchFamily="34" charset="0"/>
              </a:rPr>
              <a:t> eller en psykopat.</a:t>
            </a:r>
          </a:p>
          <a:p>
            <a:endParaRPr lang="da-DK" sz="2400" dirty="0" smtClean="0">
              <a:latin typeface="Verdana" pitchFamily="34" charset="0"/>
              <a:ea typeface="Verdana" pitchFamily="34" charset="0"/>
              <a:cs typeface="Verdana" pitchFamily="34" charset="0"/>
            </a:endParaRPr>
          </a:p>
          <a:p>
            <a:r>
              <a:rPr lang="da-DK" sz="2400" dirty="0" smtClean="0">
                <a:latin typeface="Verdana" pitchFamily="34" charset="0"/>
                <a:ea typeface="Verdana" pitchFamily="34" charset="0"/>
                <a:cs typeface="Verdana" pitchFamily="34" charset="0"/>
              </a:rPr>
              <a:t>Men </a:t>
            </a:r>
            <a:r>
              <a:rPr lang="da-DK" sz="2400" dirty="0" smtClean="0">
                <a:latin typeface="Verdana" pitchFamily="34" charset="0"/>
                <a:ea typeface="Verdana" pitchFamily="34" charset="0"/>
                <a:cs typeface="Verdana" pitchFamily="34" charset="0"/>
              </a:rPr>
              <a:t>det som hun må tage stilling til er sit eget </a:t>
            </a:r>
            <a:r>
              <a:rPr lang="da-DK" sz="2400" dirty="0" smtClean="0">
                <a:latin typeface="Verdana" pitchFamily="34" charset="0"/>
                <a:ea typeface="Verdana" pitchFamily="34" charset="0"/>
                <a:cs typeface="Verdana" pitchFamily="34" charset="0"/>
              </a:rPr>
              <a:t>psykiske billede </a:t>
            </a:r>
            <a:r>
              <a:rPr lang="da-DK" sz="2400" dirty="0" smtClean="0">
                <a:latin typeface="Verdana" pitchFamily="34" charset="0"/>
                <a:ea typeface="Verdana" pitchFamily="34" charset="0"/>
                <a:cs typeface="Verdana" pitchFamily="34" charset="0"/>
              </a:rPr>
              <a:t>af Den Dæmoniske Elsker, som driver hende mod den type mænd. </a:t>
            </a:r>
            <a:endParaRPr lang="da-DK"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046792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Verdana" pitchFamily="34" charset="0"/>
                <a:ea typeface="Verdana" pitchFamily="34" charset="0"/>
                <a:cs typeface="Verdana" pitchFamily="34" charset="0"/>
              </a:rPr>
              <a:t>Konstellationen I</a:t>
            </a:r>
            <a:endParaRPr lang="da-DK" dirty="0">
              <a:latin typeface="Verdana" pitchFamily="34" charset="0"/>
              <a:ea typeface="Verdana" pitchFamily="34" charset="0"/>
              <a:cs typeface="Verdana" pitchFamily="34" charset="0"/>
            </a:endParaRPr>
          </a:p>
        </p:txBody>
      </p:sp>
      <p:sp>
        <p:nvSpPr>
          <p:cNvPr id="3" name="Pladsholder til indhold 2"/>
          <p:cNvSpPr>
            <a:spLocks noGrp="1"/>
          </p:cNvSpPr>
          <p:nvPr>
            <p:ph idx="1"/>
          </p:nvPr>
        </p:nvSpPr>
        <p:spPr/>
        <p:txBody>
          <a:bodyPr>
            <a:normAutofit lnSpcReduction="10000"/>
          </a:bodyPr>
          <a:lstStyle/>
          <a:p>
            <a:r>
              <a:rPr lang="da-DK" sz="2400" dirty="0" smtClean="0">
                <a:latin typeface="Verdana" pitchFamily="34" charset="0"/>
                <a:ea typeface="Verdana" pitchFamily="34" charset="0"/>
                <a:cs typeface="Verdana" pitchFamily="34" charset="0"/>
              </a:rPr>
              <a:t>Hvordan konstelleres den dæmoniske elsker i den kvindelige psyke?</a:t>
            </a:r>
          </a:p>
          <a:p>
            <a:endParaRPr lang="da-DK" sz="2400" dirty="0" smtClean="0">
              <a:latin typeface="Verdana" pitchFamily="34" charset="0"/>
              <a:ea typeface="Verdana" pitchFamily="34" charset="0"/>
              <a:cs typeface="Verdana" pitchFamily="34" charset="0"/>
            </a:endParaRPr>
          </a:p>
          <a:p>
            <a:r>
              <a:rPr lang="da-DK" sz="2400" dirty="0" smtClean="0">
                <a:latin typeface="Verdana" pitchFamily="34" charset="0"/>
                <a:ea typeface="Verdana" pitchFamily="34" charset="0"/>
                <a:cs typeface="Verdana" pitchFamily="34" charset="0"/>
              </a:rPr>
              <a:t>Moderen har identificeret sig med </a:t>
            </a:r>
            <a:r>
              <a:rPr lang="da-DK" sz="2400" dirty="0" smtClean="0">
                <a:latin typeface="Verdana" pitchFamily="34" charset="0"/>
                <a:ea typeface="Verdana" pitchFamily="34" charset="0"/>
                <a:cs typeface="Verdana" pitchFamily="34" charset="0"/>
              </a:rPr>
              <a:t>patriarkatets </a:t>
            </a:r>
            <a:r>
              <a:rPr lang="da-DK" sz="2400" dirty="0" smtClean="0">
                <a:latin typeface="Verdana" pitchFamily="34" charset="0"/>
                <a:ea typeface="Verdana" pitchFamily="34" charset="0"/>
                <a:cs typeface="Verdana" pitchFamily="34" charset="0"/>
              </a:rPr>
              <a:t>værdier – har mistet </a:t>
            </a:r>
            <a:r>
              <a:rPr lang="da-DK" sz="2400" dirty="0" smtClean="0">
                <a:latin typeface="Verdana" pitchFamily="34" charset="0"/>
                <a:ea typeface="Verdana" pitchFamily="34" charset="0"/>
                <a:cs typeface="Verdana" pitchFamily="34" charset="0"/>
              </a:rPr>
              <a:t>kontakten til egen feminine værdier og følelser.</a:t>
            </a:r>
          </a:p>
          <a:p>
            <a:endParaRPr lang="da-DK" sz="2400" dirty="0" smtClean="0">
              <a:latin typeface="Verdana" pitchFamily="34" charset="0"/>
              <a:ea typeface="Verdana" pitchFamily="34" charset="0"/>
              <a:cs typeface="Verdana" pitchFamily="34" charset="0"/>
            </a:endParaRPr>
          </a:p>
          <a:p>
            <a:r>
              <a:rPr lang="da-DK" sz="2400" dirty="0" smtClean="0">
                <a:latin typeface="Verdana" pitchFamily="34" charset="0"/>
                <a:ea typeface="Verdana" pitchFamily="34" charset="0"/>
                <a:cs typeface="Verdana" pitchFamily="34" charset="0"/>
              </a:rPr>
              <a:t>Faderen </a:t>
            </a:r>
            <a:r>
              <a:rPr lang="da-DK" sz="2400" dirty="0" smtClean="0">
                <a:latin typeface="Verdana" pitchFamily="34" charset="0"/>
                <a:ea typeface="Verdana" pitchFamily="34" charset="0"/>
                <a:cs typeface="Verdana" pitchFamily="34" charset="0"/>
              </a:rPr>
              <a:t>er på sin side identificeret med sit ubevidste kvindelige – sin </a:t>
            </a:r>
            <a:r>
              <a:rPr lang="da-DK" sz="2400" dirty="0" err="1" smtClean="0">
                <a:latin typeface="Verdana" pitchFamily="34" charset="0"/>
                <a:ea typeface="Verdana" pitchFamily="34" charset="0"/>
                <a:cs typeface="Verdana" pitchFamily="34" charset="0"/>
              </a:rPr>
              <a:t>Anima</a:t>
            </a:r>
            <a:r>
              <a:rPr lang="da-DK" sz="2400" dirty="0" smtClean="0">
                <a:latin typeface="Verdana" pitchFamily="34" charset="0"/>
                <a:ea typeface="Verdana" pitchFamily="34" charset="0"/>
                <a:cs typeface="Verdana" pitchFamily="34" charset="0"/>
              </a:rPr>
              <a:t> – ikke sin modne maskulinitet.</a:t>
            </a:r>
          </a:p>
          <a:p>
            <a:endParaRPr lang="da-DK" sz="2400" dirty="0" smtClean="0">
              <a:latin typeface="Verdana" pitchFamily="34" charset="0"/>
              <a:ea typeface="Verdana" pitchFamily="34" charset="0"/>
              <a:cs typeface="Verdana" pitchFamily="34" charset="0"/>
            </a:endParaRPr>
          </a:p>
          <a:p>
            <a:r>
              <a:rPr lang="da-DK" sz="2400" dirty="0" smtClean="0">
                <a:latin typeface="Verdana" pitchFamily="34" charset="0"/>
                <a:ea typeface="Verdana" pitchFamily="34" charset="0"/>
                <a:cs typeface="Verdana" pitchFamily="34" charset="0"/>
              </a:rPr>
              <a:t>Moderen </a:t>
            </a:r>
            <a:r>
              <a:rPr lang="da-DK" sz="2400" dirty="0" smtClean="0">
                <a:latin typeface="Verdana" pitchFamily="34" charset="0"/>
                <a:ea typeface="Verdana" pitchFamily="34" charset="0"/>
                <a:cs typeface="Verdana" pitchFamily="34" charset="0"/>
              </a:rPr>
              <a:t>bliver faderens mor og han hendes søn.</a:t>
            </a:r>
          </a:p>
          <a:p>
            <a:endParaRPr lang="da-DK" sz="2400" dirty="0">
              <a:latin typeface="Verdana" pitchFamily="34" charset="0"/>
              <a:ea typeface="Verdana" pitchFamily="34" charset="0"/>
              <a:cs typeface="Verdana" pitchFamily="34" charset="0"/>
            </a:endParaRPr>
          </a:p>
          <a:p>
            <a:endParaRPr lang="da-DK" sz="2400" dirty="0" smtClean="0">
              <a:latin typeface="Verdana" pitchFamily="34" charset="0"/>
              <a:ea typeface="Verdana" pitchFamily="34" charset="0"/>
              <a:cs typeface="Verdana" pitchFamily="34" charset="0"/>
            </a:endParaRPr>
          </a:p>
          <a:p>
            <a:endParaRPr lang="da-DK" dirty="0"/>
          </a:p>
          <a:p>
            <a:endParaRPr lang="da-DK" dirty="0" smtClean="0"/>
          </a:p>
          <a:p>
            <a:endParaRPr lang="da-DK" dirty="0"/>
          </a:p>
        </p:txBody>
      </p:sp>
    </p:spTree>
    <p:extLst>
      <p:ext uri="{BB962C8B-B14F-4D97-AF65-F5344CB8AC3E}">
        <p14:creationId xmlns:p14="http://schemas.microsoft.com/office/powerpoint/2010/main" val="647860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Verdana" pitchFamily="34" charset="0"/>
                <a:ea typeface="Verdana" pitchFamily="34" charset="0"/>
                <a:cs typeface="Verdana" pitchFamily="34" charset="0"/>
              </a:rPr>
              <a:t>Konstellationen II</a:t>
            </a:r>
            <a:endParaRPr lang="da-DK" dirty="0">
              <a:latin typeface="Verdana" pitchFamily="34" charset="0"/>
              <a:ea typeface="Verdana" pitchFamily="34" charset="0"/>
              <a:cs typeface="Verdana" pitchFamily="34" charset="0"/>
            </a:endParaRPr>
          </a:p>
        </p:txBody>
      </p:sp>
      <p:sp>
        <p:nvSpPr>
          <p:cNvPr id="3" name="Pladsholder til indhold 2"/>
          <p:cNvSpPr>
            <a:spLocks noGrp="1"/>
          </p:cNvSpPr>
          <p:nvPr>
            <p:ph idx="1"/>
          </p:nvPr>
        </p:nvSpPr>
        <p:spPr/>
        <p:txBody>
          <a:bodyPr>
            <a:normAutofit/>
          </a:bodyPr>
          <a:lstStyle/>
          <a:p>
            <a:r>
              <a:rPr lang="da-DK" sz="2400" dirty="0" smtClean="0">
                <a:latin typeface="Verdana" pitchFamily="34" charset="0"/>
                <a:ea typeface="Verdana" pitchFamily="34" charset="0"/>
                <a:cs typeface="Verdana" pitchFamily="34" charset="0"/>
              </a:rPr>
              <a:t>Faderen mangler </a:t>
            </a:r>
            <a:r>
              <a:rPr lang="da-DK" sz="2400" dirty="0" smtClean="0">
                <a:latin typeface="Verdana" pitchFamily="34" charset="0"/>
                <a:ea typeface="Verdana" pitchFamily="34" charset="0"/>
                <a:cs typeface="Verdana" pitchFamily="34" charset="0"/>
              </a:rPr>
              <a:t>et ligeværdigt sted at ”placere” sin </a:t>
            </a:r>
            <a:r>
              <a:rPr lang="da-DK" sz="2400" dirty="0" err="1" smtClean="0">
                <a:latin typeface="Verdana" pitchFamily="34" charset="0"/>
                <a:ea typeface="Verdana" pitchFamily="34" charset="0"/>
                <a:cs typeface="Verdana" pitchFamily="34" charset="0"/>
              </a:rPr>
              <a:t>Anima</a:t>
            </a:r>
            <a:r>
              <a:rPr lang="da-DK" sz="2400" dirty="0" smtClean="0">
                <a:latin typeface="Verdana" pitchFamily="34" charset="0"/>
                <a:ea typeface="Verdana" pitchFamily="34" charset="0"/>
                <a:cs typeface="Verdana" pitchFamily="34" charset="0"/>
              </a:rPr>
              <a:t>. </a:t>
            </a:r>
            <a:r>
              <a:rPr lang="da-DK" sz="2400" dirty="0" smtClean="0">
                <a:latin typeface="Verdana" pitchFamily="34" charset="0"/>
                <a:ea typeface="Verdana" pitchFamily="34" charset="0"/>
                <a:cs typeface="Verdana" pitchFamily="34" charset="0"/>
              </a:rPr>
              <a:t>Men </a:t>
            </a:r>
            <a:r>
              <a:rPr lang="da-DK" sz="2400" dirty="0" smtClean="0">
                <a:latin typeface="Verdana" pitchFamily="34" charset="0"/>
                <a:ea typeface="Verdana" pitchFamily="34" charset="0"/>
                <a:cs typeface="Verdana" pitchFamily="34" charset="0"/>
              </a:rPr>
              <a:t>projicerer hende </a:t>
            </a:r>
            <a:r>
              <a:rPr lang="da-DK" sz="2400" dirty="0" smtClean="0">
                <a:latin typeface="Verdana" pitchFamily="34" charset="0"/>
                <a:ea typeface="Verdana" pitchFamily="34" charset="0"/>
                <a:cs typeface="Verdana" pitchFamily="34" charset="0"/>
              </a:rPr>
              <a:t>på </a:t>
            </a:r>
            <a:r>
              <a:rPr lang="da-DK" sz="2400" dirty="0" smtClean="0">
                <a:latin typeface="Verdana" pitchFamily="34" charset="0"/>
                <a:ea typeface="Verdana" pitchFamily="34" charset="0"/>
                <a:cs typeface="Verdana" pitchFamily="34" charset="0"/>
              </a:rPr>
              <a:t>datteren.</a:t>
            </a:r>
          </a:p>
          <a:p>
            <a:endParaRPr lang="da-DK" sz="2400" dirty="0" smtClean="0">
              <a:latin typeface="Verdana" pitchFamily="34" charset="0"/>
              <a:ea typeface="Verdana" pitchFamily="34" charset="0"/>
              <a:cs typeface="Verdana" pitchFamily="34" charset="0"/>
            </a:endParaRPr>
          </a:p>
          <a:p>
            <a:r>
              <a:rPr lang="da-DK" sz="2400" dirty="0" smtClean="0">
                <a:latin typeface="Verdana" pitchFamily="34" charset="0"/>
                <a:ea typeface="Verdana" pitchFamily="34" charset="0"/>
                <a:cs typeface="Verdana" pitchFamily="34" charset="0"/>
              </a:rPr>
              <a:t>Datteren kommer til at mangle en  feminin kerne; dvs. en følelse af at det feminine har værd i sig selv.</a:t>
            </a:r>
          </a:p>
          <a:p>
            <a:endParaRPr lang="da-DK" sz="2400" dirty="0" smtClean="0">
              <a:latin typeface="Verdana" pitchFamily="34" charset="0"/>
              <a:ea typeface="Verdana" pitchFamily="34" charset="0"/>
              <a:cs typeface="Verdana" pitchFamily="34" charset="0"/>
            </a:endParaRPr>
          </a:p>
          <a:p>
            <a:r>
              <a:rPr lang="da-DK" sz="2400" dirty="0" smtClean="0">
                <a:latin typeface="Verdana" pitchFamily="34" charset="0"/>
                <a:ea typeface="Verdana" pitchFamily="34" charset="0"/>
                <a:cs typeface="Verdana" pitchFamily="34" charset="0"/>
              </a:rPr>
              <a:t>I stedet bruges det til enten at ”</a:t>
            </a:r>
            <a:r>
              <a:rPr lang="da-DK" sz="2400" dirty="0" err="1" smtClean="0">
                <a:latin typeface="Verdana" pitchFamily="34" charset="0"/>
                <a:ea typeface="Verdana" pitchFamily="34" charset="0"/>
                <a:cs typeface="Verdana" pitchFamily="34" charset="0"/>
              </a:rPr>
              <a:t>please</a:t>
            </a:r>
            <a:r>
              <a:rPr lang="da-DK" sz="2400" dirty="0" smtClean="0">
                <a:latin typeface="Verdana" pitchFamily="34" charset="0"/>
                <a:ea typeface="Verdana" pitchFamily="34" charset="0"/>
                <a:cs typeface="Verdana" pitchFamily="34" charset="0"/>
              </a:rPr>
              <a:t>” faderen eller de patriarkalske værdier i samfundet</a:t>
            </a:r>
            <a:r>
              <a:rPr lang="da-DK" dirty="0" smtClean="0"/>
              <a:t>. </a:t>
            </a:r>
          </a:p>
          <a:p>
            <a:endParaRPr lang="da-DK" dirty="0"/>
          </a:p>
        </p:txBody>
      </p:sp>
    </p:spTree>
    <p:extLst>
      <p:ext uri="{BB962C8B-B14F-4D97-AF65-F5344CB8AC3E}">
        <p14:creationId xmlns:p14="http://schemas.microsoft.com/office/powerpoint/2010/main" val="1377390359"/>
      </p:ext>
    </p:extLst>
  </p:cSld>
  <p:clrMapOvr>
    <a:masterClrMapping/>
  </p:clrMapOvr>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876</TotalTime>
  <Words>1576</Words>
  <Application>Microsoft Office PowerPoint</Application>
  <PresentationFormat>Skærmshow (4:3)</PresentationFormat>
  <Paragraphs>202</Paragraphs>
  <Slides>28</Slides>
  <Notes>1</Notes>
  <HiddenSlides>0</HiddenSlides>
  <MMClips>0</MMClips>
  <ScaleCrop>false</ScaleCrop>
  <HeadingPairs>
    <vt:vector size="4" baseType="variant">
      <vt:variant>
        <vt:lpstr>Tema</vt:lpstr>
      </vt:variant>
      <vt:variant>
        <vt:i4>1</vt:i4>
      </vt:variant>
      <vt:variant>
        <vt:lpstr>Diastitler</vt:lpstr>
      </vt:variant>
      <vt:variant>
        <vt:i4>28</vt:i4>
      </vt:variant>
    </vt:vector>
  </HeadingPairs>
  <TitlesOfParts>
    <vt:vector size="29" baseType="lpstr">
      <vt:lpstr>Kontortema</vt:lpstr>
      <vt:lpstr>The Demon Lover (Den Dæmoniske Elsker)</vt:lpstr>
      <vt:lpstr>PowerPoint-præsentation</vt:lpstr>
      <vt:lpstr>Introduktion</vt:lpstr>
      <vt:lpstr>Disposition</vt:lpstr>
      <vt:lpstr>Den negative Animus I</vt:lpstr>
      <vt:lpstr>Den negative Animus II</vt:lpstr>
      <vt:lpstr>Den negative animus III</vt:lpstr>
      <vt:lpstr>Konstellationen I</vt:lpstr>
      <vt:lpstr>Konstellationen II</vt:lpstr>
      <vt:lpstr>Konstellationen III</vt:lpstr>
      <vt:lpstr>Konstellationen IV</vt:lpstr>
      <vt:lpstr>Konstellationen V</vt:lpstr>
      <vt:lpstr>Konstellationen VI</vt:lpstr>
      <vt:lpstr>Konstellationen VII</vt:lpstr>
      <vt:lpstr>Konstellationen VIII</vt:lpstr>
      <vt:lpstr>Konstellationen IX</vt:lpstr>
      <vt:lpstr>The Ghostly Lover</vt:lpstr>
      <vt:lpstr>Misbrug</vt:lpstr>
      <vt:lpstr>Tab af sjæl</vt:lpstr>
      <vt:lpstr>Eros/Thanatos I</vt:lpstr>
      <vt:lpstr>Eros/Thanatos II</vt:lpstr>
      <vt:lpstr>Eros/Thanatos III</vt:lpstr>
      <vt:lpstr>Eros/Thanatos IV</vt:lpstr>
      <vt:lpstr>Den Kreative Daimon I</vt:lpstr>
      <vt:lpstr>Den Kreative Daimon II</vt:lpstr>
      <vt:lpstr>Den Kreative Daimon III</vt:lpstr>
      <vt:lpstr>Konklusion</vt:lpstr>
      <vt:lpstr>Litteratur</vt:lpstr>
    </vt:vector>
  </TitlesOfParts>
  <Company>DBC 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Demon Lover (Den Dæmoniske Elsker)</dc:title>
  <dc:creator>kga</dc:creator>
  <cp:lastModifiedBy>kga</cp:lastModifiedBy>
  <cp:revision>34</cp:revision>
  <dcterms:created xsi:type="dcterms:W3CDTF">2012-04-17T18:03:40Z</dcterms:created>
  <dcterms:modified xsi:type="dcterms:W3CDTF">2012-04-24T19:55:50Z</dcterms:modified>
</cp:coreProperties>
</file>